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drawings/drawing7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drawings/drawing8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drawings/drawing9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drawings/drawing10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drawings/drawing11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drawings/drawing12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drawings/drawing13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drawings/drawing14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drawings/drawing15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3.xml" ContentType="application/vnd.openxmlformats-officedocument.themeOverride+xml"/>
  <Override PartName="/ppt/drawings/drawing16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4.xml" ContentType="application/vnd.openxmlformats-officedocument.themeOverride+xml"/>
  <Override PartName="/ppt/drawings/drawing17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5.xml" ContentType="application/vnd.openxmlformats-officedocument.themeOverride+xml"/>
  <Override PartName="/ppt/drawings/drawing18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9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0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1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6.xml" ContentType="application/vnd.openxmlformats-officedocument.themeOverride+xml"/>
  <Override PartName="/ppt/drawings/drawing22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7.xml" ContentType="application/vnd.openxmlformats-officedocument.themeOverride+xml"/>
  <Override PartName="/ppt/drawings/drawing23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8.xml" ContentType="application/vnd.openxmlformats-officedocument.themeOverride+xml"/>
  <Override PartName="/ppt/drawings/drawing24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9.xml" ContentType="application/vnd.openxmlformats-officedocument.themeOverride+xml"/>
  <Override PartName="/ppt/drawings/drawing25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0.xml" ContentType="application/vnd.openxmlformats-officedocument.themeOverride+xml"/>
  <Override PartName="/ppt/drawings/drawing26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1.xml" ContentType="application/vnd.openxmlformats-officedocument.themeOverride+xml"/>
  <Override PartName="/ppt/drawings/drawing27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2.xml" ContentType="application/vnd.openxmlformats-officedocument.themeOverride+xml"/>
  <Override PartName="/ppt/drawings/drawing28.xml" ContentType="application/vnd.openxmlformats-officedocument.drawingml.chartshapes+xml"/>
  <Override PartName="/ppt/notesSlides/notesSlide49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3.xml" ContentType="application/vnd.openxmlformats-officedocument.themeOverride+xml"/>
  <Override PartName="/ppt/drawings/drawing29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24.xml" ContentType="application/vnd.openxmlformats-officedocument.themeOverride+xml"/>
  <Override PartName="/ppt/drawings/drawing30.xml" ContentType="application/vnd.openxmlformats-officedocument.drawingml.chartshapes+xml"/>
  <Override PartName="/ppt/notesSlides/notesSlide51.xml" ContentType="application/vnd.openxmlformats-officedocument.presentationml.notesSlide+xml"/>
  <Override PartName="/ppt/charts/chart34.xml" ContentType="application/vnd.openxmlformats-officedocument.drawingml.chart+xml"/>
  <Override PartName="/ppt/theme/themeOverride25.xml" ContentType="application/vnd.openxmlformats-officedocument.themeOverride+xml"/>
  <Override PartName="/ppt/drawings/drawing31.xml" ContentType="application/vnd.openxmlformats-officedocument.drawingml.chartshape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6.xml" ContentType="application/vnd.openxmlformats-officedocument.themeOverride+xml"/>
  <Override PartName="/ppt/drawings/drawing32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7.xml" ContentType="application/vnd.openxmlformats-officedocument.themeOverride+xml"/>
  <Override PartName="/ppt/drawings/drawing33.xml" ContentType="application/vnd.openxmlformats-officedocument.drawingml.chartshapes+xml"/>
  <Override PartName="/ppt/notesSlides/notesSlide55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8.xml" ContentType="application/vnd.openxmlformats-officedocument.themeOverride+xml"/>
  <Override PartName="/ppt/drawings/drawing34.xml" ContentType="application/vnd.openxmlformats-officedocument.drawingml.chartshapes+xml"/>
  <Override PartName="/ppt/notesSlides/notesSlide56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9.xml" ContentType="application/vnd.openxmlformats-officedocument.themeOverride+xml"/>
  <Override PartName="/ppt/drawings/drawing35.xml" ContentType="application/vnd.openxmlformats-officedocument.drawingml.chartshape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60.xml" ContentType="application/vnd.openxmlformats-officedocument.presentationml.notesSlid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0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31.xml" ContentType="application/vnd.openxmlformats-officedocument.themeOverrid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32.xml" ContentType="application/vnd.openxmlformats-officedocument.themeOverrid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33.xml" ContentType="application/vnd.openxmlformats-officedocument.themeOverride+xml"/>
  <Override PartName="/ppt/notesSlides/notesSlide61.xml" ContentType="application/vnd.openxmlformats-officedocument.presentationml.notesSlid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34.xml" ContentType="application/vnd.openxmlformats-officedocument.themeOverride+xml"/>
  <Override PartName="/ppt/drawings/drawing36.xml" ContentType="application/vnd.openxmlformats-officedocument.drawingml.chartshapes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829" r:id="rId1"/>
  </p:sldMasterIdLst>
  <p:notesMasterIdLst>
    <p:notesMasterId r:id="rId68"/>
  </p:notesMasterIdLst>
  <p:handoutMasterIdLst>
    <p:handoutMasterId r:id="rId69"/>
  </p:handoutMasterIdLst>
  <p:sldIdLst>
    <p:sldId id="469" r:id="rId2"/>
    <p:sldId id="939" r:id="rId3"/>
    <p:sldId id="997" r:id="rId4"/>
    <p:sldId id="1004" r:id="rId5"/>
    <p:sldId id="1071" r:id="rId6"/>
    <p:sldId id="1077" r:id="rId7"/>
    <p:sldId id="1006" r:id="rId8"/>
    <p:sldId id="1079" r:id="rId9"/>
    <p:sldId id="1080" r:id="rId10"/>
    <p:sldId id="1081" r:id="rId11"/>
    <p:sldId id="1083" r:id="rId12"/>
    <p:sldId id="1125" r:id="rId13"/>
    <p:sldId id="1134" r:id="rId14"/>
    <p:sldId id="1086" r:id="rId15"/>
    <p:sldId id="1126" r:id="rId16"/>
    <p:sldId id="1127" r:id="rId17"/>
    <p:sldId id="1128" r:id="rId18"/>
    <p:sldId id="1130" r:id="rId19"/>
    <p:sldId id="1129" r:id="rId20"/>
    <p:sldId id="1087" r:id="rId21"/>
    <p:sldId id="1088" r:id="rId22"/>
    <p:sldId id="1135" r:id="rId23"/>
    <p:sldId id="1090" r:id="rId24"/>
    <p:sldId id="1136" r:id="rId25"/>
    <p:sldId id="1092" r:id="rId26"/>
    <p:sldId id="1089" r:id="rId27"/>
    <p:sldId id="1093" r:id="rId28"/>
    <p:sldId id="1131" r:id="rId29"/>
    <p:sldId id="1132" r:id="rId30"/>
    <p:sldId id="1095" r:id="rId31"/>
    <p:sldId id="1094" r:id="rId32"/>
    <p:sldId id="1133" r:id="rId33"/>
    <p:sldId id="1137" r:id="rId34"/>
    <p:sldId id="1138" r:id="rId35"/>
    <p:sldId id="1139" r:id="rId36"/>
    <p:sldId id="1140" r:id="rId37"/>
    <p:sldId id="1141" r:id="rId38"/>
    <p:sldId id="1142" r:id="rId39"/>
    <p:sldId id="1143" r:id="rId40"/>
    <p:sldId id="1145" r:id="rId41"/>
    <p:sldId id="1144" r:id="rId42"/>
    <p:sldId id="1146" r:id="rId43"/>
    <p:sldId id="1147" r:id="rId44"/>
    <p:sldId id="1148" r:id="rId45"/>
    <p:sldId id="1149" r:id="rId46"/>
    <p:sldId id="1150" r:id="rId47"/>
    <p:sldId id="1151" r:id="rId48"/>
    <p:sldId id="1152" r:id="rId49"/>
    <p:sldId id="1153" r:id="rId50"/>
    <p:sldId id="1154" r:id="rId51"/>
    <p:sldId id="1155" r:id="rId52"/>
    <p:sldId id="1116" r:id="rId53"/>
    <p:sldId id="1117" r:id="rId54"/>
    <p:sldId id="1118" r:id="rId55"/>
    <p:sldId id="1157" r:id="rId56"/>
    <p:sldId id="1119" r:id="rId57"/>
    <p:sldId id="1120" r:id="rId58"/>
    <p:sldId id="1121" r:id="rId59"/>
    <p:sldId id="1158" r:id="rId60"/>
    <p:sldId id="1161" r:id="rId61"/>
    <p:sldId id="1166" r:id="rId62"/>
    <p:sldId id="1162" r:id="rId63"/>
    <p:sldId id="1163" r:id="rId64"/>
    <p:sldId id="1164" r:id="rId65"/>
    <p:sldId id="1124" r:id="rId66"/>
    <p:sldId id="962" r:id="rId67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ie Tchitchinadze" initials="ST" lastIdx="1" clrIdx="0"/>
  <p:cmAuthor id="1" name="admin" initials="a" lastIdx="1" clrIdx="1"/>
  <p:cmAuthor id="2" name="Mariam Sakevarishvili" initials="MS" lastIdx="1" clrIdx="2">
    <p:extLst>
      <p:ext uri="{19B8F6BF-5375-455C-9EA6-DF929625EA0E}">
        <p15:presenceInfo xmlns:p15="http://schemas.microsoft.com/office/powerpoint/2012/main" userId="Mariam Sakevarishv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7FBFD"/>
    <a:srgbClr val="A20000"/>
    <a:srgbClr val="FFCCFF"/>
    <a:srgbClr val="FCE4E5"/>
    <a:srgbClr val="F9CBCC"/>
    <a:srgbClr val="9F3735"/>
    <a:srgbClr val="953735"/>
    <a:srgbClr val="C00000"/>
    <a:srgbClr val="E3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79563" autoAdjust="0"/>
  </p:normalViewPr>
  <p:slideViewPr>
    <p:cSldViewPr>
      <p:cViewPr varScale="1">
        <p:scale>
          <a:sx n="59" d="100"/>
          <a:sy n="59" d="100"/>
        </p:scale>
        <p:origin x="1680" y="78"/>
      </p:cViewPr>
      <p:guideLst>
        <p:guide orient="horz" pos="2160"/>
        <p:guide pos="1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088" y="102"/>
      </p:cViewPr>
      <p:guideLst>
        <p:guide orient="horz" pos="3134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6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17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18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22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23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2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25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9.xml"/><Relationship Id="rId1" Type="http://schemas.microsoft.com/office/2011/relationships/chartStyle" Target="style29.xml"/><Relationship Id="rId5" Type="http://schemas.openxmlformats.org/officeDocument/2006/relationships/chartUserShapes" Target="../drawings/drawing26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27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1.xml"/><Relationship Id="rId1" Type="http://schemas.microsoft.com/office/2011/relationships/chartStyle" Target="style31.xml"/><Relationship Id="rId5" Type="http://schemas.openxmlformats.org/officeDocument/2006/relationships/chartUserShapes" Target="../drawings/drawing28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2.xml"/><Relationship Id="rId1" Type="http://schemas.microsoft.com/office/2011/relationships/chartStyle" Target="style32.xml"/><Relationship Id="rId5" Type="http://schemas.openxmlformats.org/officeDocument/2006/relationships/chartUserShapes" Target="../drawings/drawing29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3.xml"/><Relationship Id="rId1" Type="http://schemas.microsoft.com/office/2011/relationships/chartStyle" Target="style33.xml"/><Relationship Id="rId5" Type="http://schemas.openxmlformats.org/officeDocument/2006/relationships/chartUserShapes" Target="../drawings/drawing30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4.xml"/><Relationship Id="rId1" Type="http://schemas.microsoft.com/office/2011/relationships/chartStyle" Target="style34.xml"/><Relationship Id="rId5" Type="http://schemas.openxmlformats.org/officeDocument/2006/relationships/chartUserShapes" Target="../drawings/drawing32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33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34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35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43.xml"/><Relationship Id="rId1" Type="http://schemas.microsoft.com/office/2011/relationships/chartStyle" Target="style43.xml"/><Relationship Id="rId5" Type="http://schemas.openxmlformats.org/officeDocument/2006/relationships/chartUserShapes" Target="../drawings/drawing36.xml"/><Relationship Id="rId4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79206765820938"/>
          <c:y val="5.7047970635122881E-2"/>
          <c:w val="0.62196839153752981"/>
          <c:h val="0.81298886181618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არა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2016 წელი</c:v>
                </c:pt>
                <c:pt idx="1">
                  <c:v>2017 წელი</c:v>
                </c:pt>
                <c:pt idx="2">
                  <c:v>2019 წელი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0.121</c:v>
                </c:pt>
                <c:pt idx="1">
                  <c:v>5.8000000000000003E-2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0-48C6-97B1-029B8CB4FF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დიახ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30818096718913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96-46B6-9C8A-08744E71345A}"/>
                </c:ext>
              </c:extLst>
            </c:dLbl>
            <c:dLbl>
              <c:idx val="2"/>
              <c:layout>
                <c:manualLayout>
                  <c:x val="9.43396343212541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96-46B6-9C8A-08744E713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 წელი</c:v>
                </c:pt>
                <c:pt idx="1">
                  <c:v>2017 წელი</c:v>
                </c:pt>
                <c:pt idx="2">
                  <c:v>2019 წელი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0.879</c:v>
                </c:pt>
                <c:pt idx="1">
                  <c:v>0.94199999999999995</c:v>
                </c:pt>
                <c:pt idx="2">
                  <c:v>0.92700000000000005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0-48C6-97B1-029B8CB4FF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28685744"/>
        <c:axId val="828684496"/>
      </c:barChart>
      <c:catAx>
        <c:axId val="82868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828684496"/>
        <c:crosses val="autoZero"/>
        <c:auto val="1"/>
        <c:lblAlgn val="ctr"/>
        <c:lblOffset val="100"/>
        <c:noMultiLvlLbl val="0"/>
      </c:catAx>
      <c:valAx>
        <c:axId val="828684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2868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3811017903607"/>
          <c:y val="0.87143819175614645"/>
          <c:w val="0.46079166800273219"/>
          <c:h val="0.11574903172670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776433530056645"/>
          <c:y val="0.10341931119199914"/>
          <c:w val="0.501402376786235"/>
          <c:h val="0.803516919634375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>
                  <a:lumMod val="9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146414439028668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16-4833-810A-021A32D6CB85}"/>
                </c:ext>
              </c:extLst>
            </c:dLbl>
            <c:dLbl>
              <c:idx val="1"/>
              <c:layout>
                <c:manualLayout>
                  <c:x val="4.555774853090911E-2"/>
                  <c:y val="-5.55555555555565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6-4833-810A-021A32D6CB85}"/>
                </c:ext>
              </c:extLst>
            </c:dLbl>
            <c:dLbl>
              <c:idx val="2"/>
              <c:layout>
                <c:manualLayout>
                  <c:x val="5.196800575005114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16-4833-810A-021A32D6CB85}"/>
                </c:ext>
              </c:extLst>
            </c:dLbl>
            <c:dLbl>
              <c:idx val="3"/>
              <c:layout>
                <c:manualLayout>
                  <c:x val="4.9679493448351125E-2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16-4833-810A-021A32D6CB85}"/>
                </c:ext>
              </c:extLst>
            </c:dLbl>
            <c:dLbl>
              <c:idx val="4"/>
              <c:layout>
                <c:manualLayout>
                  <c:x val="3.227888960619754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16-4833-810A-021A32D6CB85}"/>
                </c:ext>
              </c:extLst>
            </c:dLbl>
            <c:dLbl>
              <c:idx val="5"/>
              <c:layout>
                <c:manualLayout>
                  <c:x val="4.3038519474930065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16-4833-810A-021A32D6CB85}"/>
                </c:ext>
              </c:extLst>
            </c:dLbl>
            <c:dLbl>
              <c:idx val="6"/>
              <c:layout>
                <c:manualLayout>
                  <c:x val="4.3038519474930065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16-4833-810A-021A32D6CB85}"/>
                </c:ext>
              </c:extLst>
            </c:dLbl>
            <c:dLbl>
              <c:idx val="7"/>
              <c:layout>
                <c:manualLayout>
                  <c:x val="4.51904454486765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16-4833-810A-021A32D6CB85}"/>
                </c:ext>
              </c:extLst>
            </c:dLbl>
            <c:dLbl>
              <c:idx val="8"/>
              <c:layout>
                <c:manualLayout>
                  <c:x val="7.53174090811276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16-4833-810A-021A32D6C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ხელს უშლის ქვეყანას ეფექტურად დაიცვას თავისი მოქალაქეების უფლებები საზღვარგარეთ</c:v>
                </c:pt>
                <c:pt idx="1">
                  <c:v>ხელს უშლის საქართველოს მოქალაქეებს ცალკეული ქვეყნების ვიზის მიღებაში</c:v>
                </c:pt>
                <c:pt idx="2">
                  <c:v>შეიძლება საფრთხე შეუქმნას ევროკავშირში საქართველოს გაწევრიანების პერსპექტივას</c:v>
                </c:pt>
                <c:pt idx="3">
                  <c:v>გამოიწვევს ევროკავშირის/შენგენის ქვეყნებთან უვიზო მიმოსვლის გაუქმებას</c:v>
                </c:pt>
                <c:pt idx="4">
                  <c:v>აზარალებს საქართველოს საერთაშორისო იმიჯს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0.13500000000000001</c:v>
                </c:pt>
                <c:pt idx="1">
                  <c:v>0.223</c:v>
                </c:pt>
                <c:pt idx="2">
                  <c:v>0.26700000000000002</c:v>
                </c:pt>
                <c:pt idx="3">
                  <c:v>0.29399999999999998</c:v>
                </c:pt>
                <c:pt idx="4">
                  <c:v>0.69599999999999995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16-4833-810A-021A32D6CB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ხელს უშლის ქვეყანას ეფექტურად დაიცვას თავისი მოქალაქეების უფლებები საზღვარგარეთ</c:v>
                </c:pt>
                <c:pt idx="1">
                  <c:v>ხელს უშლის საქართველოს მოქალაქეებს ცალკეული ქვეყნების ვიზის მიღებაში</c:v>
                </c:pt>
                <c:pt idx="2">
                  <c:v>შეიძლება საფრთხე შეუქმნას ევროკავშირში საქართველოს გაწევრიანების პერსპექტივას</c:v>
                </c:pt>
                <c:pt idx="3">
                  <c:v>გამოიწვევს ევროკავშირის/შენგენის ქვეყნებთან უვიზო მიმოსვლის გაუქმებას</c:v>
                </c:pt>
                <c:pt idx="4">
                  <c:v>აზარალებს საქართველოს საერთაშორისო იმიჯს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0.96500000000000008</c:v>
                </c:pt>
                <c:pt idx="1">
                  <c:v>0.87700000000000011</c:v>
                </c:pt>
                <c:pt idx="2">
                  <c:v>0.83300000000000007</c:v>
                </c:pt>
                <c:pt idx="3">
                  <c:v>0.80600000000000005</c:v>
                </c:pt>
                <c:pt idx="4">
                  <c:v>0.40400000000000014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16-4833-810A-021A32D6C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74046925354195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16-4833-810A-021A32D6CB85}"/>
                </c:ext>
              </c:extLst>
            </c:dLbl>
            <c:dLbl>
              <c:idx val="1"/>
              <c:layout>
                <c:manualLayout>
                  <c:x val="6.5337808567763042E-2"/>
                  <c:y val="-5.55555555555565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16-4833-810A-021A32D6CB85}"/>
                </c:ext>
              </c:extLst>
            </c:dLbl>
            <c:dLbl>
              <c:idx val="2"/>
              <c:layout>
                <c:manualLayout>
                  <c:x val="6.803920200373524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16-4833-810A-021A32D6CB85}"/>
                </c:ext>
              </c:extLst>
            </c:dLbl>
            <c:dLbl>
              <c:idx val="3"/>
              <c:layout>
                <c:manualLayout>
                  <c:x val="6.4102572191420876E-2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16-4833-810A-021A32D6CB85}"/>
                </c:ext>
              </c:extLst>
            </c:dLbl>
            <c:dLbl>
              <c:idx val="4"/>
              <c:layout>
                <c:manualLayout>
                  <c:x val="3.227888960619738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16-4833-810A-021A32D6CB85}"/>
                </c:ext>
              </c:extLst>
            </c:dLbl>
            <c:dLbl>
              <c:idx val="5"/>
              <c:layout>
                <c:manualLayout>
                  <c:x val="4.0886593501183482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16-4833-810A-021A32D6CB85}"/>
                </c:ext>
              </c:extLst>
            </c:dLbl>
            <c:dLbl>
              <c:idx val="6"/>
              <c:layout>
                <c:manualLayout>
                  <c:x val="3.87346675274369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16-4833-810A-021A32D6CB85}"/>
                </c:ext>
              </c:extLst>
            </c:dLbl>
            <c:dLbl>
              <c:idx val="7"/>
              <c:layout>
                <c:manualLayout>
                  <c:x val="4.51904454486765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16-4833-810A-021A32D6CB85}"/>
                </c:ext>
              </c:extLst>
            </c:dLbl>
            <c:dLbl>
              <c:idx val="8"/>
              <c:layout>
                <c:manualLayout>
                  <c:x val="7.53174090811274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16-4833-810A-021A32D6C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ხელს უშლის ქვეყანას ეფექტურად დაიცვას თავისი მოქალაქეების უფლებები საზღვარგარეთ</c:v>
                </c:pt>
                <c:pt idx="1">
                  <c:v>ხელს უშლის საქართველოს მოქალაქეებს ცალკეული ქვეყნების ვიზის მიღებაში</c:v>
                </c:pt>
                <c:pt idx="2">
                  <c:v>შეიძლება საფრთხე შეუქმნას ევროკავშირში საქართველოს გაწევრიანების პერსპექტივას</c:v>
                </c:pt>
                <c:pt idx="3">
                  <c:v>გამოიწვევს ევროკავშირის/შენგენის ქვეყნებთან უვიზო მიმოსვლის გაუქმებას</c:v>
                </c:pt>
                <c:pt idx="4">
                  <c:v>აზარალებს საქართველოს საერთაშორისო იმიჯს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0.155</c:v>
                </c:pt>
                <c:pt idx="1">
                  <c:v>0.224</c:v>
                </c:pt>
                <c:pt idx="2">
                  <c:v>0.192</c:v>
                </c:pt>
                <c:pt idx="3">
                  <c:v>0.251</c:v>
                </c:pt>
                <c:pt idx="4">
                  <c:v>0.69599999999999995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316-4833-810A-021A32D6CB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ხელს უშლის ქვეყანას ეფექტურად დაიცვას თავისი მოქალაქეების უფლებები საზღვარგარეთ</c:v>
                </c:pt>
                <c:pt idx="1">
                  <c:v>ხელს უშლის საქართველოს მოქალაქეებს ცალკეული ქვეყნების ვიზის მიღებაში</c:v>
                </c:pt>
                <c:pt idx="2">
                  <c:v>შეიძლება საფრთხე შეუქმნას ევროკავშირში საქართველოს გაწევრიანების პერსპექტივას</c:v>
                </c:pt>
                <c:pt idx="3">
                  <c:v>გამოიწვევს ევროკავშირის/შენგენის ქვეყნებთან უვიზო მიმოსვლის გაუქმებას</c:v>
                </c:pt>
                <c:pt idx="4">
                  <c:v>აზარალებს საქართველოს საერთაშორისო იმიჯს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0.94500000000000006</c:v>
                </c:pt>
                <c:pt idx="1">
                  <c:v>0.87600000000000011</c:v>
                </c:pt>
                <c:pt idx="2">
                  <c:v>0.90800000000000014</c:v>
                </c:pt>
                <c:pt idx="3">
                  <c:v>0.84900000000000009</c:v>
                </c:pt>
                <c:pt idx="4">
                  <c:v>0.40400000000000014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316-4833-810A-021A32D6CB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698592607837738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16-4833-810A-021A32D6CB85}"/>
                </c:ext>
              </c:extLst>
            </c:dLbl>
            <c:dLbl>
              <c:idx val="1"/>
              <c:layout>
                <c:manualLayout>
                  <c:x val="6.8542937177333965E-2"/>
                  <c:y val="-5.55555555555565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16-4833-810A-021A32D6CB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16-4833-810A-021A32D6CB8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16-4833-810A-021A32D6CB85}"/>
                </c:ext>
              </c:extLst>
            </c:dLbl>
            <c:dLbl>
              <c:idx val="4"/>
              <c:layout>
                <c:manualLayout>
                  <c:x val="2.4105280146537469E-2"/>
                  <c:y val="2.187226596675415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89103408174768E-2"/>
                      <c:h val="6.5694444444444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4316-4833-810A-021A32D6CB85}"/>
                </c:ext>
              </c:extLst>
            </c:dLbl>
            <c:dLbl>
              <c:idx val="5"/>
              <c:layout>
                <c:manualLayout>
                  <c:x val="4.9494297396169416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16-4833-810A-021A32D6CB8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316-4833-810A-021A32D6CB8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316-4833-810A-021A32D6CB85}"/>
                </c:ext>
              </c:extLst>
            </c:dLbl>
            <c:dLbl>
              <c:idx val="8"/>
              <c:layout>
                <c:manualLayout>
                  <c:x val="7.746933505487395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316-4833-810A-021A32D6C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ხელს უშლის ქვეყანას ეფექტურად დაიცვას თავისი მოქალაქეების უფლებები საზღვარგარეთ</c:v>
                </c:pt>
                <c:pt idx="1">
                  <c:v>ხელს უშლის საქართველოს მოქალაქეებს ცალკეული ქვეყნების ვიზის მიღებაში</c:v>
                </c:pt>
                <c:pt idx="2">
                  <c:v>შეიძლება საფრთხე შეუქმნას ევროკავშირში საქართველოს გაწევრიანების პერსპექტივას</c:v>
                </c:pt>
                <c:pt idx="3">
                  <c:v>გამოიწვევს ევროკავშირის/შენგენის ქვეყნებთან უვიზო მიმოსვლის გაუქმებას</c:v>
                </c:pt>
                <c:pt idx="4">
                  <c:v>აზარალებს საქართველოს საერთაშორისო იმიჯს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0.34499999999999997</c:v>
                </c:pt>
                <c:pt idx="1">
                  <c:v>0.318</c:v>
                </c:pt>
                <c:pt idx="2">
                  <c:v>0</c:v>
                </c:pt>
                <c:pt idx="3">
                  <c:v>0</c:v>
                </c:pt>
                <c:pt idx="4">
                  <c:v>0.745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316-4833-810A-021A32D6CB8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ხელს უშლის ქვეყანას ეფექტურად დაიცვას თავისი მოქალაქეების უფლებები საზღვარგარეთ</c:v>
                </c:pt>
                <c:pt idx="1">
                  <c:v>ხელს უშლის საქართველოს მოქალაქეებს ცალკეული ქვეყნების ვიზის მიღებაში</c:v>
                </c:pt>
                <c:pt idx="2">
                  <c:v>შეიძლება საფრთხე შეუქმნას ევროკავშირში საქართველოს გაწევრიანების პერსპექტივას</c:v>
                </c:pt>
                <c:pt idx="3">
                  <c:v>გამოიწვევს ევროკავშირის/შენგენის ქვეყნებთან უვიზო მიმოსვლის გაუქმებას</c:v>
                </c:pt>
                <c:pt idx="4">
                  <c:v>აზარალებს საქართველოს საერთაშორისო იმიჯს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0.75500000000000012</c:v>
                </c:pt>
                <c:pt idx="1">
                  <c:v>0.78200000000000003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0.35500000000000009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316-4833-810A-021A32D6CB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284977692830359"/>
          <c:y val="3.5912266998796731E-2"/>
          <c:w val="0.55589483690264996"/>
          <c:h val="4.3087241440664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428172086396095"/>
          <c:y val="0.10341931119199914"/>
          <c:w val="0.59685690728428864"/>
          <c:h val="0.821390020617395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>
                  <a:lumMod val="9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4228525594017394E-2"/>
                  <c:y val="5.3763440860215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3E-43D4-822A-9DFDE126A544}"/>
                </c:ext>
              </c:extLst>
            </c:dLbl>
            <c:dLbl>
              <c:idx val="1"/>
              <c:layout>
                <c:manualLayout>
                  <c:x val="8.2313123640653754E-2"/>
                  <c:y val="-5.3763440860215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E-43D4-822A-9DFDE126A544}"/>
                </c:ext>
              </c:extLst>
            </c:dLbl>
            <c:dLbl>
              <c:idx val="2"/>
              <c:layout>
                <c:manualLayout>
                  <c:x val="7.7074836817687037E-2"/>
                  <c:y val="-2.68817204301075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3E-43D4-822A-9DFDE126A544}"/>
                </c:ext>
              </c:extLst>
            </c:dLbl>
            <c:dLbl>
              <c:idx val="3"/>
              <c:layout>
                <c:manualLayout>
                  <c:x val="8.324767707393757E-2"/>
                  <c:y val="-4.928258480523867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E-43D4-822A-9DFDE126A544}"/>
                </c:ext>
              </c:extLst>
            </c:dLbl>
            <c:dLbl>
              <c:idx val="4"/>
              <c:layout>
                <c:manualLayout>
                  <c:x val="7.4271298030438665E-2"/>
                  <c:y val="2.68817204301075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3E-43D4-822A-9DFDE126A544}"/>
                </c:ext>
              </c:extLst>
            </c:dLbl>
            <c:dLbl>
              <c:idx val="5"/>
              <c:layout>
                <c:manualLayout>
                  <c:x val="3.8734667527437053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E-43D4-822A-9DFDE126A544}"/>
                </c:ext>
              </c:extLst>
            </c:dLbl>
            <c:dLbl>
              <c:idx val="6"/>
              <c:layout>
                <c:manualLayout>
                  <c:x val="4.0886593501183482E-2"/>
                  <c:y val="-4.680996182190422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3E-43D4-822A-9DFDE126A544}"/>
                </c:ext>
              </c:extLst>
            </c:dLbl>
            <c:dLbl>
              <c:idx val="7"/>
              <c:layout>
                <c:manualLayout>
                  <c:x val="5.1646223369916075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3E-43D4-822A-9DFDE126A544}"/>
                </c:ext>
              </c:extLst>
            </c:dLbl>
            <c:dLbl>
              <c:idx val="8"/>
              <c:layout>
                <c:manualLayout>
                  <c:x val="5.3798149343662498E-2"/>
                  <c:y val="-2.34049809109521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3E-43D4-822A-9DFDE126A544}"/>
                </c:ext>
              </c:extLst>
            </c:dLbl>
            <c:dLbl>
              <c:idx val="9"/>
              <c:layout>
                <c:manualLayout>
                  <c:x val="6.2405853238648515E-2"/>
                  <c:y val="2.55330014043148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3E-43D4-822A-9DFDE126A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უცხო ქვეყნაში მათხოვრობა იძულებით</c:v>
                </c:pt>
                <c:pt idx="1">
                  <c:v>უცხო ქვეყნაში პორნოგრაფიაში იძულებით ჩართვა</c:v>
                </c:pt>
                <c:pt idx="2">
                  <c:v>უცხო ქვეყანაში ადამიანის მოტყუებით წაყვანა</c:v>
                </c:pt>
                <c:pt idx="3">
                  <c:v>უცხო ქვეყნაში  პროსტიტუციაში იძულებით ჩართვა</c:v>
                </c:pt>
                <c:pt idx="4">
                  <c:v>უცხო ქვეყნაში იძულებით შრომაში ჩართვა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0.19900000000000001</c:v>
                </c:pt>
                <c:pt idx="1">
                  <c:v>0.21099999999999999</c:v>
                </c:pt>
                <c:pt idx="2">
                  <c:v>0.36699999999999999</c:v>
                </c:pt>
                <c:pt idx="3">
                  <c:v>0.39600000000000002</c:v>
                </c:pt>
                <c:pt idx="4">
                  <c:v>0.504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3E-43D4-822A-9DFDE126A5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უცხო ქვეყნაში მათხოვრობა იძულებით</c:v>
                </c:pt>
                <c:pt idx="1">
                  <c:v>უცხო ქვეყნაში პორნოგრაფიაში იძულებით ჩართვა</c:v>
                </c:pt>
                <c:pt idx="2">
                  <c:v>უცხო ქვეყანაში ადამიანის მოტყუებით წაყვანა</c:v>
                </c:pt>
                <c:pt idx="3">
                  <c:v>უცხო ქვეყნაში  პროსტიტუციაში იძულებით ჩართვა</c:v>
                </c:pt>
                <c:pt idx="4">
                  <c:v>უცხო ქვეყნაში იძულებით შრომაში ჩართვა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0.90100000000000002</c:v>
                </c:pt>
                <c:pt idx="1">
                  <c:v>0.88900000000000012</c:v>
                </c:pt>
                <c:pt idx="2">
                  <c:v>0.7330000000000001</c:v>
                </c:pt>
                <c:pt idx="3">
                  <c:v>0.70400000000000007</c:v>
                </c:pt>
                <c:pt idx="4">
                  <c:v>0.59600000000000009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3E-43D4-822A-9DFDE126A5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1599842228035655E-2"/>
                  <c:y val="-8.06451612903225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3E-43D4-822A-9DFDE126A544}"/>
                </c:ext>
              </c:extLst>
            </c:dLbl>
            <c:dLbl>
              <c:idx val="1"/>
              <c:layout>
                <c:manualLayout>
                  <c:x val="6.3468827582000051E-2"/>
                  <c:y val="-5.51117602235214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3E-43D4-822A-9DFDE126A544}"/>
                </c:ext>
              </c:extLst>
            </c:dLbl>
            <c:dLbl>
              <c:idx val="2"/>
              <c:layout>
                <c:manualLayout>
                  <c:x val="5.7947537905552869E-2"/>
                  <c:y val="-2.55334010668021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3E-43D4-822A-9DFDE126A544}"/>
                </c:ext>
              </c:extLst>
            </c:dLbl>
            <c:dLbl>
              <c:idx val="3"/>
              <c:layout>
                <c:manualLayout>
                  <c:x val="3.0778534895807196E-2"/>
                  <c:y val="-1.348319363305393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3E-43D4-822A-9DFDE126A544}"/>
                </c:ext>
              </c:extLst>
            </c:dLbl>
            <c:dLbl>
              <c:idx val="4"/>
              <c:layout>
                <c:manualLayout>
                  <c:x val="2.5823111684958037E-2"/>
                  <c:y val="2.5533001404314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B3E-43D4-822A-9DFDE126A544}"/>
                </c:ext>
              </c:extLst>
            </c:dLbl>
            <c:dLbl>
              <c:idx val="5"/>
              <c:layout>
                <c:manualLayout>
                  <c:x val="3.6582741553690554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3E-43D4-822A-9DFDE126A544}"/>
                </c:ext>
              </c:extLst>
            </c:dLbl>
            <c:dLbl>
              <c:idx val="6"/>
              <c:layout>
                <c:manualLayout>
                  <c:x val="3.4430815579944131E-2"/>
                  <c:y val="-4.680996182190422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B3E-43D4-822A-9DFDE126A544}"/>
                </c:ext>
              </c:extLst>
            </c:dLbl>
            <c:dLbl>
              <c:idx val="7"/>
              <c:layout>
                <c:manualLayout>
                  <c:x val="4.9494297396169569E-2"/>
                  <c:y val="-4.680996182190422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B3E-43D4-822A-9DFDE126A544}"/>
                </c:ext>
              </c:extLst>
            </c:dLbl>
            <c:dLbl>
              <c:idx val="8"/>
              <c:layout>
                <c:manualLayout>
                  <c:x val="7.3165483107380955E-2"/>
                  <c:y val="-2.34049809109521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B3E-43D4-822A-9DFDE126A544}"/>
                </c:ext>
              </c:extLst>
            </c:dLbl>
            <c:dLbl>
              <c:idx val="9"/>
              <c:layout>
                <c:manualLayout>
                  <c:x val="7.10135571336346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B3E-43D4-822A-9DFDE126A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უცხო ქვეყნაში მათხოვრობა იძულებით</c:v>
                </c:pt>
                <c:pt idx="1">
                  <c:v>უცხო ქვეყნაში პორნოგრაფიაში იძულებით ჩართვა</c:v>
                </c:pt>
                <c:pt idx="2">
                  <c:v>უცხო ქვეყანაში ადამიანის მოტყუებით წაყვანა</c:v>
                </c:pt>
                <c:pt idx="3">
                  <c:v>უცხო ქვეყნაში  პროსტიტუციაში იძულებით ჩართვა</c:v>
                </c:pt>
                <c:pt idx="4">
                  <c:v>უცხო ქვეყნაში იძულებით შრომაში ჩართვა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0.185</c:v>
                </c:pt>
                <c:pt idx="1">
                  <c:v>0.17</c:v>
                </c:pt>
                <c:pt idx="2">
                  <c:v>0.318</c:v>
                </c:pt>
                <c:pt idx="3">
                  <c:v>0.63200000000000001</c:v>
                </c:pt>
                <c:pt idx="4">
                  <c:v>0.629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B3E-43D4-822A-9DFDE126A5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უცხო ქვეყნაში მათხოვრობა იძულებით</c:v>
                </c:pt>
                <c:pt idx="1">
                  <c:v>უცხო ქვეყნაში პორნოგრაფიაში იძულებით ჩართვა</c:v>
                </c:pt>
                <c:pt idx="2">
                  <c:v>უცხო ქვეყანაში ადამიანის მოტყუებით წაყვანა</c:v>
                </c:pt>
                <c:pt idx="3">
                  <c:v>უცხო ქვეყნაში  პროსტიტუციაში იძულებით ჩართვა</c:v>
                </c:pt>
                <c:pt idx="4">
                  <c:v>უცხო ქვეყნაში იძულებით შრომაში ჩართვა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0.91500000000000004</c:v>
                </c:pt>
                <c:pt idx="1">
                  <c:v>0.93</c:v>
                </c:pt>
                <c:pt idx="2">
                  <c:v>0.78200000000000003</c:v>
                </c:pt>
                <c:pt idx="3">
                  <c:v>0.46800000000000008</c:v>
                </c:pt>
                <c:pt idx="4">
                  <c:v>0.47100000000000009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B3E-43D4-822A-9DFDE126A5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0991185597256928E-2"/>
                  <c:y val="-8.06451612903225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B3E-43D4-822A-9DFDE126A54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B3E-43D4-822A-9DFDE126A544}"/>
                </c:ext>
              </c:extLst>
            </c:dLbl>
            <c:dLbl>
              <c:idx val="2"/>
              <c:layout>
                <c:manualLayout>
                  <c:x val="7.553162675362432E-2"/>
                  <c:y val="-5.3763440860215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B3E-43D4-822A-9DFDE126A544}"/>
                </c:ext>
              </c:extLst>
            </c:dLbl>
            <c:dLbl>
              <c:idx val="3"/>
              <c:layout>
                <c:manualLayout>
                  <c:x val="3.0169756752425111E-2"/>
                  <c:y val="-2.55334010668021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B3E-43D4-822A-9DFDE126A544}"/>
                </c:ext>
              </c:extLst>
            </c:dLbl>
            <c:dLbl>
              <c:idx val="4"/>
              <c:layout>
                <c:manualLayout>
                  <c:x val="2.7083336624299677E-2"/>
                  <c:y val="2.68817204301075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B3E-43D4-822A-9DFDE126A544}"/>
                </c:ext>
              </c:extLst>
            </c:dLbl>
            <c:dLbl>
              <c:idx val="5"/>
              <c:layout>
                <c:manualLayout>
                  <c:x val="4.3038519474929905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B3E-43D4-822A-9DFDE126A5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B3E-43D4-822A-9DFDE126A544}"/>
                </c:ext>
              </c:extLst>
            </c:dLbl>
            <c:dLbl>
              <c:idx val="7"/>
              <c:layout>
                <c:manualLayout>
                  <c:x val="5.1646223369916075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B3E-43D4-822A-9DFDE126A544}"/>
                </c:ext>
              </c:extLst>
            </c:dLbl>
            <c:dLbl>
              <c:idx val="8"/>
              <c:layout>
                <c:manualLayout>
                  <c:x val="7.5317409081127454E-2"/>
                  <c:y val="-2.34049809109521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B3E-43D4-822A-9DFDE126A544}"/>
                </c:ext>
              </c:extLst>
            </c:dLbl>
            <c:dLbl>
              <c:idx val="9"/>
              <c:layout>
                <c:manualLayout>
                  <c:x val="7.5317409081127606E-2"/>
                  <c:y val="2.55330014043148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B3E-43D4-822A-9DFDE126A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უცხო ქვეყნაში მათხოვრობა იძულებით</c:v>
                </c:pt>
                <c:pt idx="1">
                  <c:v>უცხო ქვეყნაში პორნოგრაფიაში იძულებით ჩართვა</c:v>
                </c:pt>
                <c:pt idx="2">
                  <c:v>უცხო ქვეყანაში ადამიანის მოტყუებით წაყვანა</c:v>
                </c:pt>
                <c:pt idx="3">
                  <c:v>უცხო ქვეყნაში  პროსტიტუციაში იძულებით ჩართვა</c:v>
                </c:pt>
                <c:pt idx="4">
                  <c:v>უცხო ქვეყნაში იძულებით შრომაში ჩართვა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0.26300000000000001</c:v>
                </c:pt>
                <c:pt idx="1">
                  <c:v>0</c:v>
                </c:pt>
                <c:pt idx="2">
                  <c:v>0.39600000000000002</c:v>
                </c:pt>
                <c:pt idx="3">
                  <c:v>0.67600000000000005</c:v>
                </c:pt>
                <c:pt idx="4">
                  <c:v>0.68700000000000006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B3E-43D4-822A-9DFDE126A54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უცხო ქვეყნაში მათხოვრობა იძულებით</c:v>
                </c:pt>
                <c:pt idx="1">
                  <c:v>უცხო ქვეყნაში პორნოგრაფიაში იძულებით ჩართვა</c:v>
                </c:pt>
                <c:pt idx="2">
                  <c:v>უცხო ქვეყანაში ადამიანის მოტყუებით წაყვანა</c:v>
                </c:pt>
                <c:pt idx="3">
                  <c:v>უცხო ქვეყნაში  პროსტიტუციაში იძულებით ჩართვა</c:v>
                </c:pt>
                <c:pt idx="4">
                  <c:v>უცხო ქვეყნაში იძულებით შრომაში ჩართვა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0.83700000000000008</c:v>
                </c:pt>
                <c:pt idx="1">
                  <c:v>1.1000000000000001</c:v>
                </c:pt>
                <c:pt idx="2">
                  <c:v>0.70400000000000007</c:v>
                </c:pt>
                <c:pt idx="3">
                  <c:v>0.42400000000000004</c:v>
                </c:pt>
                <c:pt idx="4">
                  <c:v>0.41300000000000003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B3E-43D4-822A-9DFDE126A5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1430024719308924"/>
          <c:y val="3.5912266998796731E-2"/>
          <c:w val="0.67009243099208116"/>
          <c:h val="4.3087241440664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93107805968699"/>
          <c:y val="0.10062457406152703"/>
          <c:w val="0.56068921940313021"/>
          <c:h val="0.821390020617395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4465101584524152E-2"/>
                  <c:y val="-1.024697746924912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FA-451C-AD25-50649AEC41B0}"/>
                </c:ext>
              </c:extLst>
            </c:dLbl>
            <c:dLbl>
              <c:idx val="1"/>
              <c:layout>
                <c:manualLayout>
                  <c:x val="8.2313113638572952E-2"/>
                  <c:y val="-1.11786500107716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FA-451C-AD25-50649AEC41B0}"/>
                </c:ext>
              </c:extLst>
            </c:dLbl>
            <c:dLbl>
              <c:idx val="2"/>
              <c:layout>
                <c:manualLayout>
                  <c:x val="7.5531617575580828E-2"/>
                  <c:y val="-5.58932500538582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FA-451C-AD25-50649AEC41B0}"/>
                </c:ext>
              </c:extLst>
            </c:dLbl>
            <c:dLbl>
              <c:idx val="3"/>
              <c:layout>
                <c:manualLayout>
                  <c:x val="6.8707227568776119E-2"/>
                  <c:y val="-2.79466250269288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FA-451C-AD25-50649AEC41B0}"/>
                </c:ext>
              </c:extLst>
            </c:dLbl>
            <c:dLbl>
              <c:idx val="4"/>
              <c:layout>
                <c:manualLayout>
                  <c:x val="3.443081557994404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FA-451C-AD25-50649AEC41B0}"/>
                </c:ext>
              </c:extLst>
            </c:dLbl>
            <c:dLbl>
              <c:idx val="5"/>
              <c:layout>
                <c:manualLayout>
                  <c:x val="4.3038519474930065E-2"/>
                  <c:y val="-4.680996182190422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FA-451C-AD25-50649AEC41B0}"/>
                </c:ext>
              </c:extLst>
            </c:dLbl>
            <c:dLbl>
              <c:idx val="6"/>
              <c:layout>
                <c:manualLayout>
                  <c:x val="5.37981493436624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FA-451C-AD25-50649AEC41B0}"/>
                </c:ext>
              </c:extLst>
            </c:dLbl>
            <c:dLbl>
              <c:idx val="7"/>
              <c:layout>
                <c:manualLayout>
                  <c:x val="5.5950075317409004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FA-451C-AD25-50649AEC41B0}"/>
                </c:ext>
              </c:extLst>
            </c:dLbl>
            <c:dLbl>
              <c:idx val="8"/>
              <c:layout>
                <c:manualLayout>
                  <c:x val="6.45577792123951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FA-451C-AD25-50649AEC4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იძულებით შრომაში ჩართვა</c:v>
                </c:pt>
                <c:pt idx="1">
                  <c:v>ფიზიკური და ფსიქოლოგიური ძალადობა</c:v>
                </c:pt>
                <c:pt idx="2">
                  <c:v>პროსტიტუციაში იძულებით ჩართვა</c:v>
                </c:pt>
                <c:pt idx="3">
                  <c:v>ადამიანის ორგანოებით ვაჭრობა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0.24199999999999999</c:v>
                </c:pt>
                <c:pt idx="1">
                  <c:v>0.376</c:v>
                </c:pt>
                <c:pt idx="2">
                  <c:v>0.44600000000000001</c:v>
                </c:pt>
                <c:pt idx="3">
                  <c:v>0.53700000000000003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FA-451C-AD25-50649AEC41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იძულებით შრომაში ჩართვა</c:v>
                </c:pt>
                <c:pt idx="1">
                  <c:v>ფიზიკური და ფსიქოლოგიური ძალადობა</c:v>
                </c:pt>
                <c:pt idx="2">
                  <c:v>პროსტიტუციაში იძულებით ჩართვა</c:v>
                </c:pt>
                <c:pt idx="3">
                  <c:v>ადამიანის ორგანოებით ვაჭრობა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0.8580000000000001</c:v>
                </c:pt>
                <c:pt idx="1">
                  <c:v>0.72400000000000009</c:v>
                </c:pt>
                <c:pt idx="2">
                  <c:v>0.65400000000000014</c:v>
                </c:pt>
                <c:pt idx="3">
                  <c:v>0.56300000000000006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FA-451C-AD25-50649AEC41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8485953144745791E-2"/>
                  <c:y val="-1.024697746924912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FA-451C-AD25-50649AEC41B0}"/>
                </c:ext>
              </c:extLst>
            </c:dLbl>
            <c:dLbl>
              <c:idx val="1"/>
              <c:layout>
                <c:manualLayout>
                  <c:x val="7.8943812578983183E-2"/>
                  <c:y val="2.55326527706658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FA-451C-AD25-50649AEC41B0}"/>
                </c:ext>
              </c:extLst>
            </c:dLbl>
            <c:dLbl>
              <c:idx val="2"/>
              <c:layout>
                <c:manualLayout>
                  <c:x val="7.0293209876543097E-2"/>
                  <c:y val="-8.14259028245235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FA-451C-AD25-50649AEC41B0}"/>
                </c:ext>
              </c:extLst>
            </c:dLbl>
            <c:dLbl>
              <c:idx val="3"/>
              <c:layout>
                <c:manualLayout>
                  <c:x val="8.0161247205210465E-2"/>
                  <c:y val="-3.03605972831919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FA-451C-AD25-50649AEC41B0}"/>
                </c:ext>
              </c:extLst>
            </c:dLbl>
            <c:dLbl>
              <c:idx val="4"/>
              <c:layout>
                <c:manualLayout>
                  <c:x val="3.2278889606197549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FA-451C-AD25-50649AEC41B0}"/>
                </c:ext>
              </c:extLst>
            </c:dLbl>
            <c:dLbl>
              <c:idx val="5"/>
              <c:layout>
                <c:manualLayout>
                  <c:x val="4.5190445448676564E-2"/>
                  <c:y val="-4.680996182190422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FA-451C-AD25-50649AEC41B0}"/>
                </c:ext>
              </c:extLst>
            </c:dLbl>
            <c:dLbl>
              <c:idx val="6"/>
              <c:layout>
                <c:manualLayout>
                  <c:x val="5.37981493436624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FA-451C-AD25-50649AEC41B0}"/>
                </c:ext>
              </c:extLst>
            </c:dLbl>
            <c:dLbl>
              <c:idx val="7"/>
              <c:layout>
                <c:manualLayout>
                  <c:x val="6.240585323864859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5FA-451C-AD25-50649AEC41B0}"/>
                </c:ext>
              </c:extLst>
            </c:dLbl>
            <c:dLbl>
              <c:idx val="8"/>
              <c:layout>
                <c:manualLayout>
                  <c:x val="5.595007531740900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5FA-451C-AD25-50649AEC4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იძულებით შრომაში ჩართვა</c:v>
                </c:pt>
                <c:pt idx="1">
                  <c:v>ფიზიკური და ფსიქოლოგიური ძალადობა</c:v>
                </c:pt>
                <c:pt idx="2">
                  <c:v>პროსტიტუციაში იძულებით ჩართვა</c:v>
                </c:pt>
                <c:pt idx="3">
                  <c:v>ადამიანის ორგანოებით ვაჭრობა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0.30099999999999999</c:v>
                </c:pt>
                <c:pt idx="1">
                  <c:v>0.41399999999999998</c:v>
                </c:pt>
                <c:pt idx="2">
                  <c:v>0.51400000000000001</c:v>
                </c:pt>
                <c:pt idx="3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5FA-451C-AD25-50649AEC41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იძულებით შრომაში ჩართვა</c:v>
                </c:pt>
                <c:pt idx="1">
                  <c:v>ფიზიკური და ფსიქოლოგიური ძალადობა</c:v>
                </c:pt>
                <c:pt idx="2">
                  <c:v>პროსტიტუციაში იძულებით ჩართვა</c:v>
                </c:pt>
                <c:pt idx="3">
                  <c:v>ადამიანის ორგანოებით ვაჭრობა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0.79900000000000015</c:v>
                </c:pt>
                <c:pt idx="1">
                  <c:v>0.68600000000000017</c:v>
                </c:pt>
                <c:pt idx="2">
                  <c:v>0.58600000000000008</c:v>
                </c:pt>
                <c:pt idx="3">
                  <c:v>0.71100000000000008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5FA-451C-AD25-50649AEC41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1191710411198601"/>
                  <c:y val="-1.024697746924912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5FA-451C-AD25-50649AEC41B0}"/>
                </c:ext>
              </c:extLst>
            </c:dLbl>
            <c:dLbl>
              <c:idx val="1"/>
              <c:layout>
                <c:manualLayout>
                  <c:x val="8.9506172839506057E-2"/>
                  <c:y val="-1.117865001077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5FA-451C-AD25-50649AEC41B0}"/>
                </c:ext>
              </c:extLst>
            </c:dLbl>
            <c:dLbl>
              <c:idx val="2"/>
              <c:layout>
                <c:manualLayout>
                  <c:x val="7.8618037328667137E-2"/>
                  <c:y val="-5.58932500538582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5FA-451C-AD25-50649AEC41B0}"/>
                </c:ext>
              </c:extLst>
            </c:dLbl>
            <c:dLbl>
              <c:idx val="3"/>
              <c:layout>
                <c:manualLayout>
                  <c:x val="8.024691358024702E-2"/>
                  <c:y val="-2.7946625026928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5FA-451C-AD25-50649AEC41B0}"/>
                </c:ext>
              </c:extLst>
            </c:dLbl>
            <c:dLbl>
              <c:idx val="4"/>
              <c:layout>
                <c:manualLayout>
                  <c:x val="3.22788896061975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5FA-451C-AD25-50649AEC41B0}"/>
                </c:ext>
              </c:extLst>
            </c:dLbl>
            <c:dLbl>
              <c:idx val="5"/>
              <c:layout>
                <c:manualLayout>
                  <c:x val="4.3038519474929905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5FA-451C-AD25-50649AEC41B0}"/>
                </c:ext>
              </c:extLst>
            </c:dLbl>
            <c:dLbl>
              <c:idx val="6"/>
              <c:layout>
                <c:manualLayout>
                  <c:x val="5.595007531740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5FA-451C-AD25-50649AEC41B0}"/>
                </c:ext>
              </c:extLst>
            </c:dLbl>
            <c:dLbl>
              <c:idx val="7"/>
              <c:layout>
                <c:manualLayout>
                  <c:x val="6.8861631159888095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5FA-451C-AD25-50649AEC41B0}"/>
                </c:ext>
              </c:extLst>
            </c:dLbl>
            <c:dLbl>
              <c:idx val="8"/>
              <c:layout>
                <c:manualLayout>
                  <c:x val="6.24058532386484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5FA-451C-AD25-50649AEC4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იძულებით შრომაში ჩართვა</c:v>
                </c:pt>
                <c:pt idx="1">
                  <c:v>ფიზიკური და ფსიქოლოგიური ძალადობა</c:v>
                </c:pt>
                <c:pt idx="2">
                  <c:v>პროსტიტუციაში იძულებით ჩართვა</c:v>
                </c:pt>
                <c:pt idx="3">
                  <c:v>ადამიანის ორგანოებით ვაჭრობა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0.19500000000000001</c:v>
                </c:pt>
                <c:pt idx="1">
                  <c:v>0.45800000000000002</c:v>
                </c:pt>
                <c:pt idx="2">
                  <c:v>0.59</c:v>
                </c:pt>
                <c:pt idx="3">
                  <c:v>0.45900000000000002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5FA-451C-AD25-50649AEC41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იძულებით შრომაში ჩართვა</c:v>
                </c:pt>
                <c:pt idx="1">
                  <c:v>ფიზიკური და ფსიქოლოგიური ძალადობა</c:v>
                </c:pt>
                <c:pt idx="2">
                  <c:v>პროსტიტუციაში იძულებით ჩართვა</c:v>
                </c:pt>
                <c:pt idx="3">
                  <c:v>ადამიანის ორგანოებით ვაჭრობა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0.90500000000000003</c:v>
                </c:pt>
                <c:pt idx="1">
                  <c:v>0.64200000000000013</c:v>
                </c:pt>
                <c:pt idx="2">
                  <c:v>0.51000000000000012</c:v>
                </c:pt>
                <c:pt idx="3">
                  <c:v>0.64100000000000001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5FA-451C-AD25-50649AEC41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0689280159424518"/>
          <c:y val="3.5912266998796731E-2"/>
          <c:w val="0.57749975697482248"/>
          <c:h val="4.8676639284108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11781310355074E-2"/>
          <c:y val="1.7589334116916551E-2"/>
          <c:w val="0.94907407407407407"/>
          <c:h val="0.64166277491175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არ აპირებს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17406D">
                  <a:lumMod val="60000"/>
                  <a:lumOff val="4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2019 წელი</c:v>
                </c:pt>
                <c:pt idx="1">
                  <c:v>2017 წელი</c:v>
                </c:pt>
                <c:pt idx="2">
                  <c:v>2016 წელი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0.7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8-4225-8DB8-B7B53163F6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აპირებს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2019 წელი</c:v>
                </c:pt>
                <c:pt idx="1">
                  <c:v>2017 წელი</c:v>
                </c:pt>
                <c:pt idx="2">
                  <c:v>2016 წელი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0.24</c:v>
                </c:pt>
                <c:pt idx="1">
                  <c:v>0.18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8-4225-8DB8-B7B53163F6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არ იცის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2019 წელი</c:v>
                </c:pt>
                <c:pt idx="1">
                  <c:v>2017 წელი</c:v>
                </c:pt>
                <c:pt idx="2">
                  <c:v>2016 წელი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0.08</c:v>
                </c:pt>
                <c:pt idx="1">
                  <c:v>0.12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08-4225-8DB8-B7B53163F6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9783983"/>
        <c:axId val="509786479"/>
      </c:barChart>
      <c:catAx>
        <c:axId val="50978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86479"/>
        <c:crosses val="autoZero"/>
        <c:auto val="1"/>
        <c:lblAlgn val="ctr"/>
        <c:lblOffset val="100"/>
        <c:noMultiLvlLbl val="0"/>
      </c:catAx>
      <c:valAx>
        <c:axId val="5097864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9783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1517605110682"/>
          <c:y val="0.85723324702121295"/>
          <c:w val="0.62259347298568812"/>
          <c:h val="0.11116756222864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92638177509367"/>
          <c:y val="0.12225390038305786"/>
          <c:w val="0.70207367308253121"/>
          <c:h val="0.7803581107345622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294E-2"/>
                  <c:y val="-7.93650793650808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12-4B68-AC13-387B0058C4F3}"/>
                </c:ext>
              </c:extLst>
            </c:dLbl>
            <c:dLbl>
              <c:idx val="1"/>
              <c:layout>
                <c:manualLayout>
                  <c:x val="4.629629629629621E-2"/>
                  <c:y val="-3.9682539682539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2-4B68-AC13-387B0058C4F3}"/>
                </c:ext>
              </c:extLst>
            </c:dLbl>
            <c:dLbl>
              <c:idx val="2"/>
              <c:layout>
                <c:manualLayout>
                  <c:x val="4.8611111111111112E-2"/>
                  <c:y val="-3.9682539682539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2-4B68-AC13-387B0058C4F3}"/>
                </c:ext>
              </c:extLst>
            </c:dLbl>
            <c:dLbl>
              <c:idx val="3"/>
              <c:layout>
                <c:manualLayout>
                  <c:x val="5.5555555555555469E-2"/>
                  <c:y val="-7.93650793650793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12-4B68-AC13-387B0058C4F3}"/>
                </c:ext>
              </c:extLst>
            </c:dLbl>
            <c:dLbl>
              <c:idx val="4"/>
              <c:layout>
                <c:manualLayout>
                  <c:x val="5.555555555555555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12-4B68-AC13-387B0058C4F3}"/>
                </c:ext>
              </c:extLst>
            </c:dLbl>
            <c:dLbl>
              <c:idx val="5"/>
              <c:layout>
                <c:manualLayout>
                  <c:x val="5.78703703703703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12-4B68-AC13-387B0058C4F3}"/>
                </c:ext>
              </c:extLst>
            </c:dLbl>
            <c:dLbl>
              <c:idx val="6"/>
              <c:layout>
                <c:manualLayout>
                  <c:x val="-2.2653721682847957E-2"/>
                  <c:y val="2.89711456514082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12-4B68-AC13-387B0058C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არ ვიცი/მიჭირს პასუხი</c:v>
                </c:pt>
                <c:pt idx="1">
                  <c:v>სამუდამოდ</c:v>
                </c:pt>
                <c:pt idx="2">
                  <c:v>ხუთ წელზე მეტი, 
მაგრამ არა სამუდამოდ</c:v>
                </c:pt>
                <c:pt idx="3">
                  <c:v>ხუთ წლამდე</c:v>
                </c:pt>
                <c:pt idx="4">
                  <c:v>ერთ წლამდე </c:v>
                </c:pt>
                <c:pt idx="5">
                  <c:v>6 თვემდე</c:v>
                </c:pt>
                <c:pt idx="6">
                  <c:v>სამ თვემდე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0.01</c:v>
                </c:pt>
                <c:pt idx="2">
                  <c:v>0.02</c:v>
                </c:pt>
                <c:pt idx="3">
                  <c:v>0.06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12-4B68-AC13-387B0058C4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არ ვიცი/მიჭირს პასუხი</c:v>
                </c:pt>
                <c:pt idx="1">
                  <c:v>სამუდამოდ</c:v>
                </c:pt>
                <c:pt idx="2">
                  <c:v>ხუთ წელზე მეტი, 
მაგრამ არა სამუდამოდ</c:v>
                </c:pt>
                <c:pt idx="3">
                  <c:v>ხუთ წლამდე</c:v>
                </c:pt>
                <c:pt idx="4">
                  <c:v>ერთ წლამდე </c:v>
                </c:pt>
                <c:pt idx="5">
                  <c:v>6 თვემდე</c:v>
                </c:pt>
                <c:pt idx="6">
                  <c:v>სამ თვემდე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0.71000000000000008</c:v>
                </c:pt>
                <c:pt idx="1">
                  <c:v>0.79</c:v>
                </c:pt>
                <c:pt idx="2">
                  <c:v>0.78</c:v>
                </c:pt>
                <c:pt idx="3">
                  <c:v>0.74</c:v>
                </c:pt>
                <c:pt idx="4">
                  <c:v>0.71000000000000008</c:v>
                </c:pt>
                <c:pt idx="5">
                  <c:v>0.73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12-4B68-AC13-387B0058C4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8703703703703706E-2"/>
                  <c:y val="-3.96825396825411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12-4B68-AC13-387B0058C4F3}"/>
                </c:ext>
              </c:extLst>
            </c:dLbl>
            <c:dLbl>
              <c:idx val="1"/>
              <c:layout>
                <c:manualLayout>
                  <c:x val="4.9352750809061367E-2"/>
                  <c:y val="-6.86547716161245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12-4B68-AC13-387B0058C4F3}"/>
                </c:ext>
              </c:extLst>
            </c:dLbl>
            <c:dLbl>
              <c:idx val="2"/>
              <c:layout>
                <c:manualLayout>
                  <c:x val="5.535331141859694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12-4B68-AC13-387B0058C4F3}"/>
                </c:ext>
              </c:extLst>
            </c:dLbl>
            <c:dLbl>
              <c:idx val="3"/>
              <c:layout>
                <c:manualLayout>
                  <c:x val="5.1892312004688614E-2"/>
                  <c:y val="7.62009566409165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12-4B68-AC13-387B0058C4F3}"/>
                </c:ext>
              </c:extLst>
            </c:dLbl>
            <c:dLbl>
              <c:idx val="4"/>
              <c:layout>
                <c:manualLayout>
                  <c:x val="5.2588996763754045E-2"/>
                  <c:y val="-5.03938250854540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12-4B68-AC13-387B0058C4F3}"/>
                </c:ext>
              </c:extLst>
            </c:dLbl>
            <c:dLbl>
              <c:idx val="5"/>
              <c:layout>
                <c:manualLayout>
                  <c:x val="5.3263257141401017E-2"/>
                  <c:y val="1.82586653381001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12-4B68-AC13-387B0058C4F3}"/>
                </c:ext>
              </c:extLst>
            </c:dLbl>
            <c:dLbl>
              <c:idx val="6"/>
              <c:layout>
                <c:manualLayout>
                  <c:x val="2.777777777777769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12-4B68-AC13-387B0058C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არ ვიცი/მიჭირს პასუხი</c:v>
                </c:pt>
                <c:pt idx="1">
                  <c:v>სამუდამოდ</c:v>
                </c:pt>
                <c:pt idx="2">
                  <c:v>ხუთ წელზე მეტი, 
მაგრამ არა სამუდამოდ</c:v>
                </c:pt>
                <c:pt idx="3">
                  <c:v>ხუთ წლამდე</c:v>
                </c:pt>
                <c:pt idx="4">
                  <c:v>ერთ წლამდე </c:v>
                </c:pt>
                <c:pt idx="5">
                  <c:v>6 თვემდე</c:v>
                </c:pt>
                <c:pt idx="6">
                  <c:v>სამ თვემდე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0.22</c:v>
                </c:pt>
                <c:pt idx="1">
                  <c:v>0.01</c:v>
                </c:pt>
                <c:pt idx="2">
                  <c:v>0.03</c:v>
                </c:pt>
                <c:pt idx="3">
                  <c:v>0.06</c:v>
                </c:pt>
                <c:pt idx="4">
                  <c:v>0.05</c:v>
                </c:pt>
                <c:pt idx="5">
                  <c:v>0.05</c:v>
                </c:pt>
                <c:pt idx="6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12-4B68-AC13-387B0058C4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არ ვიცი/მიჭირს პასუხი</c:v>
                </c:pt>
                <c:pt idx="1">
                  <c:v>სამუდამოდ</c:v>
                </c:pt>
                <c:pt idx="2">
                  <c:v>ხუთ წელზე მეტი, 
მაგრამ არა სამუდამოდ</c:v>
                </c:pt>
                <c:pt idx="3">
                  <c:v>ხუთ წლამდე</c:v>
                </c:pt>
                <c:pt idx="4">
                  <c:v>ერთ წლამდე </c:v>
                </c:pt>
                <c:pt idx="5">
                  <c:v>6 თვემდე</c:v>
                </c:pt>
                <c:pt idx="6">
                  <c:v>სამ თვემდე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0.58000000000000007</c:v>
                </c:pt>
                <c:pt idx="1">
                  <c:v>0.79</c:v>
                </c:pt>
                <c:pt idx="2">
                  <c:v>0.77</c:v>
                </c:pt>
                <c:pt idx="3">
                  <c:v>0.74</c:v>
                </c:pt>
                <c:pt idx="4">
                  <c:v>0.75</c:v>
                </c:pt>
                <c:pt idx="5">
                  <c:v>0.75</c:v>
                </c:pt>
                <c:pt idx="6">
                  <c:v>0.22000000000000008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512-4B68-AC13-387B0058C4F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7263588410671966E-2"/>
                  <c:y val="-1.70268213497735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12-4B68-AC13-387B0058C4F3}"/>
                </c:ext>
              </c:extLst>
            </c:dLbl>
            <c:dLbl>
              <c:idx val="1"/>
              <c:layout>
                <c:manualLayout>
                  <c:x val="4.7554850546594175E-2"/>
                  <c:y val="-8.6913436954224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12-4B68-AC13-387B0058C4F3}"/>
                </c:ext>
              </c:extLst>
            </c:dLbl>
            <c:dLbl>
              <c:idx val="2"/>
              <c:layout>
                <c:manualLayout>
                  <c:x val="4.72851209132839E-2"/>
                  <c:y val="-3.52854866878726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512-4B68-AC13-387B0058C4F3}"/>
                </c:ext>
              </c:extLst>
            </c:dLbl>
            <c:dLbl>
              <c:idx val="3"/>
              <c:layout>
                <c:manualLayout>
                  <c:x val="8.0906148867313801E-2"/>
                  <c:y val="-1.15884582605632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BC-400D-B58B-5105048571AB}"/>
                </c:ext>
              </c:extLst>
            </c:dLbl>
            <c:dLbl>
              <c:idx val="4"/>
              <c:layout>
                <c:manualLayout>
                  <c:x val="8.56481481481481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512-4B68-AC13-387B0058C4F3}"/>
                </c:ext>
              </c:extLst>
            </c:dLbl>
            <c:dLbl>
              <c:idx val="5"/>
              <c:layout>
                <c:manualLayout>
                  <c:x val="0.1111111111111111"/>
                  <c:y val="-5.890159533349008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512-4B68-AC13-387B0058C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არ ვიცი/მიჭირს პასუხი</c:v>
                </c:pt>
                <c:pt idx="1">
                  <c:v>სამუდამოდ</c:v>
                </c:pt>
                <c:pt idx="2">
                  <c:v>ხუთ წელზე მეტი, 
მაგრამ არა სამუდამოდ</c:v>
                </c:pt>
                <c:pt idx="3">
                  <c:v>ხუთ წლამდე</c:v>
                </c:pt>
                <c:pt idx="4">
                  <c:v>ერთ წლამდე </c:v>
                </c:pt>
                <c:pt idx="5">
                  <c:v>6 თვემდე</c:v>
                </c:pt>
                <c:pt idx="6">
                  <c:v>სამ თვემდე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0.19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0.28999999999999998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512-4B68-AC13-387B0058C4F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არ ვიცი/მიჭირს პასუხი</c:v>
                </c:pt>
                <c:pt idx="1">
                  <c:v>სამუდამოდ</c:v>
                </c:pt>
                <c:pt idx="2">
                  <c:v>ხუთ წელზე მეტი, 
მაგრამ არა სამუდამოდ</c:v>
                </c:pt>
                <c:pt idx="3">
                  <c:v>ხუთ წლამდე</c:v>
                </c:pt>
                <c:pt idx="4">
                  <c:v>ერთ წლამდე </c:v>
                </c:pt>
                <c:pt idx="5">
                  <c:v>6 თვემდე</c:v>
                </c:pt>
                <c:pt idx="6">
                  <c:v>სამ თვემდე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0.6100000000000001</c:v>
                </c:pt>
                <c:pt idx="1">
                  <c:v>0.74</c:v>
                </c:pt>
                <c:pt idx="2">
                  <c:v>0.73</c:v>
                </c:pt>
                <c:pt idx="3">
                  <c:v>0.51</c:v>
                </c:pt>
                <c:pt idx="4">
                  <c:v>0.41000000000000003</c:v>
                </c:pt>
                <c:pt idx="5">
                  <c:v>0.8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512-4B68-AC13-387B0058C4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592592592592593"/>
          <c:y val="1.6932675082281381E-2"/>
          <c:w val="0.82003590696996209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92632691746868"/>
          <c:y val="9.4356226305045199E-2"/>
          <c:w val="0.70207367308253121"/>
          <c:h val="0.798114610673665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8048433048432997E-2"/>
                  <c:y val="-8.23490813648294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C-4511-B48D-8E6071E626D8}"/>
                </c:ext>
              </c:extLst>
            </c:dLbl>
            <c:dLbl>
              <c:idx val="1"/>
              <c:layout>
                <c:manualLayout>
                  <c:x val="6.3390313390313396E-2"/>
                  <c:y val="-2.87356321839080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C-4511-B48D-8E6071E626D8}"/>
                </c:ext>
              </c:extLst>
            </c:dLbl>
            <c:dLbl>
              <c:idx val="2"/>
              <c:layout>
                <c:manualLayout>
                  <c:x val="3.8105413105413107E-2"/>
                  <c:y val="-2.66064802244547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C-4511-B48D-8E6071E626D8}"/>
                </c:ext>
              </c:extLst>
            </c:dLbl>
            <c:dLbl>
              <c:idx val="3"/>
              <c:layout>
                <c:manualLayout>
                  <c:x val="3.4188034188034191E-2"/>
                  <c:y val="9.68436057561770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C-4511-B48D-8E6071E626D8}"/>
                </c:ext>
              </c:extLst>
            </c:dLbl>
            <c:dLbl>
              <c:idx val="4"/>
              <c:layout>
                <c:manualLayout>
                  <c:x val="2.9380397963075129E-2"/>
                  <c:y val="5.74712643678150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C-4511-B48D-8E6071E626D8}"/>
                </c:ext>
              </c:extLst>
            </c:dLbl>
            <c:dLbl>
              <c:idx val="5"/>
              <c:layout>
                <c:manualLayout>
                  <c:x val="4.0776409359086524E-2"/>
                  <c:y val="-4.39406281111418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C-4511-B48D-8E6071E626D8}"/>
                </c:ext>
              </c:extLst>
            </c:dLbl>
            <c:dLbl>
              <c:idx val="6"/>
              <c:layout>
                <c:manualLayout>
                  <c:x val="4.4159544159544158E-2"/>
                  <c:y val="-9.92827405195040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3C-4511-B48D-8E6071E626D8}"/>
                </c:ext>
              </c:extLst>
            </c:dLbl>
            <c:dLbl>
              <c:idx val="7"/>
              <c:layout>
                <c:manualLayout>
                  <c:x val="4.611828970096686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3C-4511-B48D-8E6071E626D8}"/>
                </c:ext>
              </c:extLst>
            </c:dLbl>
            <c:dLbl>
              <c:idx val="8"/>
              <c:layout>
                <c:manualLayout>
                  <c:x val="5.8938802521479684E-2"/>
                  <c:y val="-7.93646483844691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3C-4511-B48D-8E6071E626D8}"/>
                </c:ext>
              </c:extLst>
            </c:dLbl>
            <c:dLbl>
              <c:idx val="9"/>
              <c:layout>
                <c:manualLayout>
                  <c:x val="6.4814814814814811E-2"/>
                  <c:y val="-3.2128514056224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3C-4511-B48D-8E6071E62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მიჭირს პასუხი</c:v>
                </c:pt>
                <c:pt idx="1">
                  <c:v>სხვა</c:v>
                </c:pt>
                <c:pt idx="2">
                  <c:v>რუსეთი</c:v>
                </c:pt>
                <c:pt idx="3">
                  <c:v>აშშ</c:v>
                </c:pt>
                <c:pt idx="4">
                  <c:v>თურქეთი</c:v>
                </c:pt>
                <c:pt idx="5">
                  <c:v>ესპანეთი</c:v>
                </c:pt>
                <c:pt idx="6">
                  <c:v>საბერძნეთი</c:v>
                </c:pt>
                <c:pt idx="7">
                  <c:v>საფრანგეთი</c:v>
                </c:pt>
                <c:pt idx="8">
                  <c:v>იტალია</c:v>
                </c:pt>
                <c:pt idx="9">
                  <c:v>გერმანია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0.16</c:v>
                </c:pt>
                <c:pt idx="1">
                  <c:v>0.23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  <c:pt idx="5">
                  <c:v>0.06</c:v>
                </c:pt>
                <c:pt idx="6">
                  <c:v>0.06</c:v>
                </c:pt>
                <c:pt idx="7">
                  <c:v>0.09</c:v>
                </c:pt>
                <c:pt idx="8">
                  <c:v>0.12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3C-4511-B48D-8E6071E626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მიჭირს პასუხი</c:v>
                </c:pt>
                <c:pt idx="1">
                  <c:v>სხვა</c:v>
                </c:pt>
                <c:pt idx="2">
                  <c:v>რუსეთი</c:v>
                </c:pt>
                <c:pt idx="3">
                  <c:v>აშშ</c:v>
                </c:pt>
                <c:pt idx="4">
                  <c:v>თურქეთი</c:v>
                </c:pt>
                <c:pt idx="5">
                  <c:v>ესპანეთი</c:v>
                </c:pt>
                <c:pt idx="6">
                  <c:v>საბერძნეთი</c:v>
                </c:pt>
                <c:pt idx="7">
                  <c:v>საფრანგეთი</c:v>
                </c:pt>
                <c:pt idx="8">
                  <c:v>იტალია</c:v>
                </c:pt>
                <c:pt idx="9">
                  <c:v>გერმანია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0.64</c:v>
                </c:pt>
                <c:pt idx="1">
                  <c:v>0.57000000000000006</c:v>
                </c:pt>
                <c:pt idx="2">
                  <c:v>0.77</c:v>
                </c:pt>
                <c:pt idx="3">
                  <c:v>0.77</c:v>
                </c:pt>
                <c:pt idx="4">
                  <c:v>0.75</c:v>
                </c:pt>
                <c:pt idx="5">
                  <c:v>0.74</c:v>
                </c:pt>
                <c:pt idx="6">
                  <c:v>0.74</c:v>
                </c:pt>
                <c:pt idx="7">
                  <c:v>0.71000000000000008</c:v>
                </c:pt>
                <c:pt idx="8">
                  <c:v>0.68</c:v>
                </c:pt>
                <c:pt idx="9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3C-4511-B48D-8E6071E626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DBEFF9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1346097763420592E-2"/>
                  <c:y val="-9.63865508190786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3C-4511-B48D-8E6071E626D8}"/>
                </c:ext>
              </c:extLst>
            </c:dLbl>
            <c:dLbl>
              <c:idx val="1"/>
              <c:layout>
                <c:manualLayout>
                  <c:x val="4.6652421652421651E-2"/>
                  <c:y val="-4.40333966874830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3C-4511-B48D-8E6071E626D8}"/>
                </c:ext>
              </c:extLst>
            </c:dLbl>
            <c:dLbl>
              <c:idx val="2"/>
              <c:layout>
                <c:manualLayout>
                  <c:x val="3.5612535612535613E-2"/>
                  <c:y val="-1.3571363924337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3C-4511-B48D-8E6071E626D8}"/>
                </c:ext>
              </c:extLst>
            </c:dLbl>
            <c:dLbl>
              <c:idx val="3"/>
              <c:layout>
                <c:manualLayout>
                  <c:x val="3.0804899387576554E-2"/>
                  <c:y val="8.78314779618064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3C-4511-B48D-8E6071E626D8}"/>
                </c:ext>
              </c:extLst>
            </c:dLbl>
            <c:dLbl>
              <c:idx val="4"/>
              <c:layout>
                <c:manualLayout>
                  <c:x val="3.098290598290588E-2"/>
                  <c:y val="-1.74085890125803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3C-4511-B48D-8E6071E626D8}"/>
                </c:ext>
              </c:extLst>
            </c:dLbl>
            <c:dLbl>
              <c:idx val="5"/>
              <c:layout>
                <c:manualLayout>
                  <c:x val="3.4544159544159542E-2"/>
                  <c:y val="-6.385193230156575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3C-4511-B48D-8E6071E626D8}"/>
                </c:ext>
              </c:extLst>
            </c:dLbl>
            <c:dLbl>
              <c:idx val="6"/>
              <c:layout>
                <c:manualLayout>
                  <c:x val="3.7393162393162288E-2"/>
                  <c:y val="1.77889401755815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D3C-4511-B48D-8E6071E626D8}"/>
                </c:ext>
              </c:extLst>
            </c:dLbl>
            <c:dLbl>
              <c:idx val="7"/>
              <c:layout>
                <c:manualLayout>
                  <c:x val="4.2378917378917379E-2"/>
                  <c:y val="-1.09466920083265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D3C-4511-B48D-8E6071E626D8}"/>
                </c:ext>
              </c:extLst>
            </c:dLbl>
            <c:dLbl>
              <c:idx val="8"/>
              <c:layout>
                <c:manualLayout>
                  <c:x val="4.7008547008547008E-2"/>
                  <c:y val="7.5260204543397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D3C-4511-B48D-8E6071E626D8}"/>
                </c:ext>
              </c:extLst>
            </c:dLbl>
            <c:dLbl>
              <c:idx val="9"/>
              <c:layout>
                <c:manualLayout>
                  <c:x val="4.4693788276465335E-2"/>
                  <c:y val="5.74712643678160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D3C-4511-B48D-8E6071E62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მიჭირს პასუხი</c:v>
                </c:pt>
                <c:pt idx="1">
                  <c:v>სხვა</c:v>
                </c:pt>
                <c:pt idx="2">
                  <c:v>რუსეთი</c:v>
                </c:pt>
                <c:pt idx="3">
                  <c:v>აშშ</c:v>
                </c:pt>
                <c:pt idx="4">
                  <c:v>თურქეთი</c:v>
                </c:pt>
                <c:pt idx="5">
                  <c:v>ესპანეთი</c:v>
                </c:pt>
                <c:pt idx="6">
                  <c:v>საბერძნეთი</c:v>
                </c:pt>
                <c:pt idx="7">
                  <c:v>საფრანგეთი</c:v>
                </c:pt>
                <c:pt idx="8">
                  <c:v>იტალია</c:v>
                </c:pt>
                <c:pt idx="9">
                  <c:v>გერმანია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0.4</c:v>
                </c:pt>
                <c:pt idx="1">
                  <c:v>0.12</c:v>
                </c:pt>
                <c:pt idx="2">
                  <c:v>0.04</c:v>
                </c:pt>
                <c:pt idx="3">
                  <c:v>0.02</c:v>
                </c:pt>
                <c:pt idx="4">
                  <c:v>0.02</c:v>
                </c:pt>
                <c:pt idx="5">
                  <c:v>0.05</c:v>
                </c:pt>
                <c:pt idx="6">
                  <c:v>0.09</c:v>
                </c:pt>
                <c:pt idx="7">
                  <c:v>0.06</c:v>
                </c:pt>
                <c:pt idx="8">
                  <c:v>0.08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D3C-4511-B48D-8E6071E626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მიჭირს პასუხი</c:v>
                </c:pt>
                <c:pt idx="1">
                  <c:v>სხვა</c:v>
                </c:pt>
                <c:pt idx="2">
                  <c:v>რუსეთი</c:v>
                </c:pt>
                <c:pt idx="3">
                  <c:v>აშშ</c:v>
                </c:pt>
                <c:pt idx="4">
                  <c:v>თურქეთი</c:v>
                </c:pt>
                <c:pt idx="5">
                  <c:v>ესპანეთი</c:v>
                </c:pt>
                <c:pt idx="6">
                  <c:v>საბერძნეთი</c:v>
                </c:pt>
                <c:pt idx="7">
                  <c:v>საფრანგეთი</c:v>
                </c:pt>
                <c:pt idx="8">
                  <c:v>იტალია</c:v>
                </c:pt>
                <c:pt idx="9">
                  <c:v>გერმანია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0.4</c:v>
                </c:pt>
                <c:pt idx="1">
                  <c:v>0.68</c:v>
                </c:pt>
                <c:pt idx="2">
                  <c:v>0.76</c:v>
                </c:pt>
                <c:pt idx="3">
                  <c:v>0.78</c:v>
                </c:pt>
                <c:pt idx="4">
                  <c:v>0.78</c:v>
                </c:pt>
                <c:pt idx="5">
                  <c:v>0.75</c:v>
                </c:pt>
                <c:pt idx="6">
                  <c:v>0.71000000000000008</c:v>
                </c:pt>
                <c:pt idx="7">
                  <c:v>0.74</c:v>
                </c:pt>
                <c:pt idx="8">
                  <c:v>0.72000000000000008</c:v>
                </c:pt>
                <c:pt idx="9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D3C-4511-B48D-8E6071E626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DBEFF9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4814814814814922E-2"/>
                  <c:y val="-9.63865508190786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D3C-4511-B48D-8E6071E626D8}"/>
                </c:ext>
              </c:extLst>
            </c:dLbl>
            <c:dLbl>
              <c:idx val="1"/>
              <c:layout>
                <c:manualLayout>
                  <c:x val="5.4487179487179384E-2"/>
                  <c:y val="-3.21296044890940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D3C-4511-B48D-8E6071E626D8}"/>
                </c:ext>
              </c:extLst>
            </c:dLbl>
            <c:dLbl>
              <c:idx val="2"/>
              <c:layout>
                <c:manualLayout>
                  <c:x val="3.543452901720618E-2"/>
                  <c:y val="-2.87356321839080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D3C-4511-B48D-8E6071E626D8}"/>
                </c:ext>
              </c:extLst>
            </c:dLbl>
            <c:dLbl>
              <c:idx val="3"/>
              <c:layout>
                <c:manualLayout>
                  <c:x val="3.3475783475783373E-2"/>
                  <c:y val="-5.747126436781714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D3C-4511-B48D-8E6071E626D8}"/>
                </c:ext>
              </c:extLst>
            </c:dLbl>
            <c:dLbl>
              <c:idx val="4"/>
              <c:layout>
                <c:manualLayout>
                  <c:x val="4.6296296296296197E-2"/>
                  <c:y val="2.8735632183908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393162393162397E-2"/>
                      <c:h val="6.73420671553986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0D3C-4511-B48D-8E6071E626D8}"/>
                </c:ext>
              </c:extLst>
            </c:dLbl>
            <c:dLbl>
              <c:idx val="5"/>
              <c:layout>
                <c:manualLayout>
                  <c:x val="3.6680967763644823E-2"/>
                  <c:y val="-3.55213141460765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66666666666662E-2"/>
                      <c:h val="6.73420671553986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0D3C-4511-B48D-8E6071E626D8}"/>
                </c:ext>
              </c:extLst>
            </c:dLbl>
            <c:dLbl>
              <c:idx val="6"/>
              <c:layout>
                <c:manualLayout>
                  <c:x val="4.4693788276465335E-2"/>
                  <c:y val="-1.14942528735632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D3C-4511-B48D-8E6071E626D8}"/>
                </c:ext>
              </c:extLst>
            </c:dLbl>
            <c:dLbl>
              <c:idx val="7"/>
              <c:layout>
                <c:manualLayout>
                  <c:x val="3.9173789173789067E-2"/>
                  <c:y val="-3.08647841433619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D3C-4511-B48D-8E6071E626D8}"/>
                </c:ext>
              </c:extLst>
            </c:dLbl>
            <c:dLbl>
              <c:idx val="8"/>
              <c:layout>
                <c:manualLayout>
                  <c:x val="3.9886039886039781E-2"/>
                  <c:y val="3.7609738437867418E-3"/>
                </c:manualLayout>
              </c:layout>
              <c:spPr>
                <a:noFill/>
                <a:ln w="317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D3C-4511-B48D-8E6071E626D8}"/>
                </c:ext>
              </c:extLst>
            </c:dLbl>
            <c:dLbl>
              <c:idx val="9"/>
              <c:layout>
                <c:manualLayout>
                  <c:x val="5.6980056980056877E-2"/>
                  <c:y val="-1.225925423115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D3C-4511-B48D-8E6071E62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მიჭირს პასუხი</c:v>
                </c:pt>
                <c:pt idx="1">
                  <c:v>სხვა</c:v>
                </c:pt>
                <c:pt idx="2">
                  <c:v>რუსეთი</c:v>
                </c:pt>
                <c:pt idx="3">
                  <c:v>აშშ</c:v>
                </c:pt>
                <c:pt idx="4">
                  <c:v>თურქეთი</c:v>
                </c:pt>
                <c:pt idx="5">
                  <c:v>ესპანეთი</c:v>
                </c:pt>
                <c:pt idx="6">
                  <c:v>საბერძნეთი</c:v>
                </c:pt>
                <c:pt idx="7">
                  <c:v>საფრანგეთი</c:v>
                </c:pt>
                <c:pt idx="8">
                  <c:v>იტალია</c:v>
                </c:pt>
                <c:pt idx="9">
                  <c:v>გერმანია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0.25</c:v>
                </c:pt>
                <c:pt idx="1">
                  <c:v>0.16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0.09</c:v>
                </c:pt>
                <c:pt idx="5">
                  <c:v>0.05</c:v>
                </c:pt>
                <c:pt idx="6">
                  <c:v>0.01</c:v>
                </c:pt>
                <c:pt idx="7">
                  <c:v>0.05</c:v>
                </c:pt>
                <c:pt idx="8">
                  <c:v>0.04</c:v>
                </c:pt>
                <c:pt idx="9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D3C-4511-B48D-8E6071E626D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მიჭირს პასუხი</c:v>
                </c:pt>
                <c:pt idx="1">
                  <c:v>სხვა</c:v>
                </c:pt>
                <c:pt idx="2">
                  <c:v>რუსეთი</c:v>
                </c:pt>
                <c:pt idx="3">
                  <c:v>აშშ</c:v>
                </c:pt>
                <c:pt idx="4">
                  <c:v>თურქეთი</c:v>
                </c:pt>
                <c:pt idx="5">
                  <c:v>ესპანეთი</c:v>
                </c:pt>
                <c:pt idx="6">
                  <c:v>საბერძნეთი</c:v>
                </c:pt>
                <c:pt idx="7">
                  <c:v>საფრანგეთი</c:v>
                </c:pt>
                <c:pt idx="8">
                  <c:v>იტალია</c:v>
                </c:pt>
                <c:pt idx="9">
                  <c:v>გერმანია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0.55000000000000004</c:v>
                </c:pt>
                <c:pt idx="1">
                  <c:v>0.64</c:v>
                </c:pt>
                <c:pt idx="2">
                  <c:v>0.73</c:v>
                </c:pt>
                <c:pt idx="3">
                  <c:v>0.71000000000000008</c:v>
                </c:pt>
                <c:pt idx="4">
                  <c:v>0.71000000000000008</c:v>
                </c:pt>
                <c:pt idx="5">
                  <c:v>0.75</c:v>
                </c:pt>
                <c:pt idx="6">
                  <c:v>0.79</c:v>
                </c:pt>
                <c:pt idx="7">
                  <c:v>0.75</c:v>
                </c:pt>
                <c:pt idx="8">
                  <c:v>0.76</c:v>
                </c:pt>
                <c:pt idx="9">
                  <c:v>0.6100000000000001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D3C-4511-B48D-8E6071E626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806616869520522"/>
          <c:y val="2.0900894332652867E-2"/>
          <c:w val="0.82003590696996209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673988566963121"/>
          <c:y val="7.3851420746319757E-2"/>
          <c:w val="0.59326004539287658"/>
          <c:h val="0.774917640558087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441223832528179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9B-4A84-811D-924FDA390D0D}"/>
                </c:ext>
              </c:extLst>
            </c:dLbl>
            <c:dLbl>
              <c:idx val="1"/>
              <c:layout>
                <c:manualLayout>
                  <c:x val="7.08534621578099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9B-4A84-811D-924FDA390D0D}"/>
                </c:ext>
              </c:extLst>
            </c:dLbl>
            <c:dLbl>
              <c:idx val="2"/>
              <c:layout>
                <c:manualLayout>
                  <c:x val="7.085346215780991E-2"/>
                  <c:y val="-6.324492125070734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9B-4A84-811D-924FDA390D0D}"/>
                </c:ext>
              </c:extLst>
            </c:dLbl>
            <c:dLbl>
              <c:idx val="3"/>
              <c:layout>
                <c:manualLayout>
                  <c:x val="7.635538311334264E-2"/>
                  <c:y val="-2.76184752455755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9B-4A84-811D-924FDA390D0D}"/>
                </c:ext>
              </c:extLst>
            </c:dLbl>
            <c:dLbl>
              <c:idx val="4"/>
              <c:layout>
                <c:manualLayout>
                  <c:x val="7.7026386194479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9B-4A84-811D-924FDA390D0D}"/>
                </c:ext>
              </c:extLst>
            </c:dLbl>
            <c:dLbl>
              <c:idx val="5"/>
              <c:layout>
                <c:manualLayout>
                  <c:x val="6.8437918690115424E-2"/>
                  <c:y val="-7.93649176776576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9B-4A84-811D-924FDA390D0D}"/>
                </c:ext>
              </c:extLst>
            </c:dLbl>
            <c:dLbl>
              <c:idx val="6"/>
              <c:layout>
                <c:manualLayout>
                  <c:x val="6.1493569342479536E-2"/>
                  <c:y val="-3.9683137925999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9B-4A84-811D-924FDA390D0D}"/>
                </c:ext>
              </c:extLst>
            </c:dLbl>
            <c:dLbl>
              <c:idx val="7"/>
              <c:layout>
                <c:manualLayout>
                  <c:x val="2.576489533011272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9B-4A84-811D-924FDA390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სხვა</c:v>
                </c:pt>
                <c:pt idx="1">
                  <c:v>სამკურნალოდ</c:v>
                </c:pt>
                <c:pt idx="2">
                  <c:v>ოჯახის წევრების მოსანახულებლად</c:v>
                </c:pt>
                <c:pt idx="3">
                  <c:v>სასწავლებლად (დამოუკიდებლად)</c:v>
                </c:pt>
                <c:pt idx="4">
                  <c:v>ოჯახთან გასაერთიანებლად </c:v>
                </c:pt>
                <c:pt idx="5">
                  <c:v>სამუშაოდ (შუამავლის დახმარებით)</c:v>
                </c:pt>
                <c:pt idx="6">
                  <c:v>სამუშაოდ (დამოუკიდებლად)</c:v>
                </c:pt>
                <c:pt idx="7">
                  <c:v>სამოგზაუროდ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7.0000000000000007E-2</c:v>
                </c:pt>
                <c:pt idx="1">
                  <c:v>0.03</c:v>
                </c:pt>
                <c:pt idx="2">
                  <c:v>0.03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0.16</c:v>
                </c:pt>
                <c:pt idx="6">
                  <c:v>0.19</c:v>
                </c:pt>
                <c:pt idx="7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9B-4A84-811D-924FDA390D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სხვა</c:v>
                </c:pt>
                <c:pt idx="1">
                  <c:v>სამკურნალოდ</c:v>
                </c:pt>
                <c:pt idx="2">
                  <c:v>ოჯახის წევრების მოსანახულებლად</c:v>
                </c:pt>
                <c:pt idx="3">
                  <c:v>სასწავლებლად (დამოუკიდებლად)</c:v>
                </c:pt>
                <c:pt idx="4">
                  <c:v>ოჯახთან გასაერთიანებლად </c:v>
                </c:pt>
                <c:pt idx="5">
                  <c:v>სამუშაოდ (შუამავლის დახმარებით)</c:v>
                </c:pt>
                <c:pt idx="6">
                  <c:v>სამუშაოდ (დამოუკიდებლად)</c:v>
                </c:pt>
                <c:pt idx="7">
                  <c:v>სამოგზაუროდ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0.73</c:v>
                </c:pt>
                <c:pt idx="1">
                  <c:v>0.77</c:v>
                </c:pt>
                <c:pt idx="2">
                  <c:v>0.77</c:v>
                </c:pt>
                <c:pt idx="3">
                  <c:v>0.74</c:v>
                </c:pt>
                <c:pt idx="4">
                  <c:v>0.73</c:v>
                </c:pt>
                <c:pt idx="5">
                  <c:v>0.64</c:v>
                </c:pt>
                <c:pt idx="6">
                  <c:v>0.6100000000000001</c:v>
                </c:pt>
                <c:pt idx="7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9B-4A84-811D-924FDA390D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5147611379495355E-2"/>
                  <c:y val="-5.17464424320840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9B-4A84-811D-924FDA390D0D}"/>
                </c:ext>
              </c:extLst>
            </c:dLbl>
            <c:dLbl>
              <c:idx val="1"/>
              <c:layout>
                <c:manualLayout>
                  <c:x val="8.5882984433708995E-2"/>
                  <c:y val="-1.72488141440275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9B-4A84-811D-924FDA390D0D}"/>
                </c:ext>
              </c:extLst>
            </c:dLbl>
            <c:dLbl>
              <c:idx val="2"/>
              <c:layout>
                <c:manualLayout>
                  <c:x val="7.9441760601180897E-2"/>
                  <c:y val="-6.324492125070734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07269200045645E-2"/>
                      <c:h val="1.549812741712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E9B-4A84-811D-924FDA390D0D}"/>
                </c:ext>
              </c:extLst>
            </c:dLbl>
            <c:dLbl>
              <c:idx val="3"/>
              <c:layout>
                <c:manualLayout>
                  <c:x val="7.8703703703703706E-2"/>
                  <c:y val="-3.96825396825411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9B-4A84-811D-924FDA390D0D}"/>
                </c:ext>
              </c:extLst>
            </c:dLbl>
            <c:dLbl>
              <c:idx val="4"/>
              <c:layout>
                <c:manualLayout>
                  <c:x val="8.3333375598581505E-2"/>
                  <c:y val="-2.76184752455748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9B-4A84-811D-924FDA390D0D}"/>
                </c:ext>
              </c:extLst>
            </c:dLbl>
            <c:dLbl>
              <c:idx val="5"/>
              <c:layout>
                <c:manualLayout>
                  <c:x val="8.3165667093545517E-2"/>
                  <c:y val="-5.69319520700277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9B-4A84-811D-924FDA390D0D}"/>
                </c:ext>
              </c:extLst>
            </c:dLbl>
            <c:dLbl>
              <c:idx val="6"/>
              <c:layout>
                <c:manualLayout>
                  <c:x val="6.99476333574245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9B-4A84-811D-924FDA390D0D}"/>
                </c:ext>
              </c:extLst>
            </c:dLbl>
            <c:dLbl>
              <c:idx val="7"/>
              <c:layout>
                <c:manualLayout>
                  <c:x val="3.421895934505763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9B-4A84-811D-924FDA390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სხვა</c:v>
                </c:pt>
                <c:pt idx="1">
                  <c:v>სამკურნალოდ</c:v>
                </c:pt>
                <c:pt idx="2">
                  <c:v>ოჯახის წევრების მოსანახულებლად</c:v>
                </c:pt>
                <c:pt idx="3">
                  <c:v>სასწავლებლად (დამოუკიდებლად)</c:v>
                </c:pt>
                <c:pt idx="4">
                  <c:v>ოჯახთან გასაერთიანებლად </c:v>
                </c:pt>
                <c:pt idx="5">
                  <c:v>სამუშაოდ (შუამავლის დახმარებით)</c:v>
                </c:pt>
                <c:pt idx="6">
                  <c:v>სამუშაოდ (დამოუკიდებლად)</c:v>
                </c:pt>
                <c:pt idx="7">
                  <c:v>სამოგზაუროდ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0.13</c:v>
                </c:pt>
                <c:pt idx="1">
                  <c:v>0.01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0.1</c:v>
                </c:pt>
                <c:pt idx="6">
                  <c:v>0.21</c:v>
                </c:pt>
                <c:pt idx="7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E9B-4A84-811D-924FDA390D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სხვა</c:v>
                </c:pt>
                <c:pt idx="1">
                  <c:v>სამკურნალოდ</c:v>
                </c:pt>
                <c:pt idx="2">
                  <c:v>ოჯახის წევრების მოსანახულებლად</c:v>
                </c:pt>
                <c:pt idx="3">
                  <c:v>სასწავლებლად (დამოუკიდებლად)</c:v>
                </c:pt>
                <c:pt idx="4">
                  <c:v>ოჯახთან გასაერთიანებლად </c:v>
                </c:pt>
                <c:pt idx="5">
                  <c:v>სამუშაოდ (შუამავლის დახმარებით)</c:v>
                </c:pt>
                <c:pt idx="6">
                  <c:v>სამუშაოდ (დამოუკიდებლად)</c:v>
                </c:pt>
                <c:pt idx="7">
                  <c:v>სამოგზაუროდ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0.67</c:v>
                </c:pt>
                <c:pt idx="1">
                  <c:v>0.79</c:v>
                </c:pt>
                <c:pt idx="2">
                  <c:v>0.77</c:v>
                </c:pt>
                <c:pt idx="3">
                  <c:v>0.73</c:v>
                </c:pt>
                <c:pt idx="4">
                  <c:v>0.76</c:v>
                </c:pt>
                <c:pt idx="5">
                  <c:v>0.70000000000000007</c:v>
                </c:pt>
                <c:pt idx="6">
                  <c:v>0.59000000000000008</c:v>
                </c:pt>
                <c:pt idx="7">
                  <c:v>0.33000000000000007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9B-4A84-811D-924FDA390D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8765432098765427E-2"/>
                  <c:y val="-3.4497628288056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9B-4A84-811D-924FDA390D0D}"/>
                </c:ext>
              </c:extLst>
            </c:dLbl>
            <c:dLbl>
              <c:idx val="2"/>
              <c:layout>
                <c:manualLayout>
                  <c:x val="0.11164787976382179"/>
                  <c:y val="-5.17464424320834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9B-4A84-811D-924FDA390D0D}"/>
                </c:ext>
              </c:extLst>
            </c:dLbl>
            <c:dLbl>
              <c:idx val="3"/>
              <c:layout>
                <c:manualLayout>
                  <c:x val="0.10104674113803408"/>
                  <c:y val="-1.76956535025618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9B-4A84-811D-924FDA390D0D}"/>
                </c:ext>
              </c:extLst>
            </c:dLbl>
            <c:dLbl>
              <c:idx val="4"/>
              <c:layout>
                <c:manualLayout>
                  <c:x val="0.11141305404457277"/>
                  <c:y val="-1.72488141440275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9B-4A84-811D-924FDA390D0D}"/>
                </c:ext>
              </c:extLst>
            </c:dLbl>
            <c:dLbl>
              <c:idx val="5"/>
              <c:layout>
                <c:manualLayout>
                  <c:x val="0.10305958132045073"/>
                  <c:y val="-3.44976282880551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9B-4A84-811D-924FDA390D0D}"/>
                </c:ext>
              </c:extLst>
            </c:dLbl>
            <c:dLbl>
              <c:idx val="6"/>
              <c:layout>
                <c:manualLayout>
                  <c:x val="7.9710060397039581E-2"/>
                  <c:y val="2.19874844234380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9B-4A84-811D-924FDA390D0D}"/>
                </c:ext>
              </c:extLst>
            </c:dLbl>
            <c:dLbl>
              <c:idx val="7"/>
              <c:layout>
                <c:manualLayout>
                  <c:x val="0.1030595813204508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9B-4A84-811D-924FDA390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სხვა</c:v>
                </c:pt>
                <c:pt idx="1">
                  <c:v>სამკურნალოდ</c:v>
                </c:pt>
                <c:pt idx="2">
                  <c:v>ოჯახის წევრების მოსანახულებლად</c:v>
                </c:pt>
                <c:pt idx="3">
                  <c:v>სასწავლებლად (დამოუკიდებლად)</c:v>
                </c:pt>
                <c:pt idx="4">
                  <c:v>ოჯახთან გასაერთიანებლად </c:v>
                </c:pt>
                <c:pt idx="5">
                  <c:v>სამუშაოდ (შუამავლის დახმარებით)</c:v>
                </c:pt>
                <c:pt idx="6">
                  <c:v>სამუშაოდ (დამოუკიდებლად)</c:v>
                </c:pt>
                <c:pt idx="7">
                  <c:v>სამოგზაუროდ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 formatCode="0%">
                  <c:v>0.09</c:v>
                </c:pt>
                <c:pt idx="2" formatCode="0%">
                  <c:v>0.02</c:v>
                </c:pt>
                <c:pt idx="3" formatCode="0%">
                  <c:v>0.18</c:v>
                </c:pt>
                <c:pt idx="4" formatCode="0%">
                  <c:v>7.0000000000000007E-2</c:v>
                </c:pt>
                <c:pt idx="5" formatCode="0%">
                  <c:v>0.15</c:v>
                </c:pt>
                <c:pt idx="6" formatCode="0%">
                  <c:v>0.38</c:v>
                </c:pt>
                <c:pt idx="7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E9B-4A84-811D-924FDA390D0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სხვა</c:v>
                </c:pt>
                <c:pt idx="1">
                  <c:v>სამკურნალოდ</c:v>
                </c:pt>
                <c:pt idx="2">
                  <c:v>ოჯახის წევრების მოსანახულებლად</c:v>
                </c:pt>
                <c:pt idx="3">
                  <c:v>სასწავლებლად (დამოუკიდებლად)</c:v>
                </c:pt>
                <c:pt idx="4">
                  <c:v>ოჯახთან გასაერთიანებლად </c:v>
                </c:pt>
                <c:pt idx="5">
                  <c:v>სამუშაოდ (შუამავლის დახმარებით)</c:v>
                </c:pt>
                <c:pt idx="6">
                  <c:v>სამუშაოდ (დამოუკიდებლად)</c:v>
                </c:pt>
                <c:pt idx="7">
                  <c:v>სამოგზაუროდ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0.71000000000000008</c:v>
                </c:pt>
                <c:pt idx="1">
                  <c:v>0.8</c:v>
                </c:pt>
                <c:pt idx="2">
                  <c:v>0.78</c:v>
                </c:pt>
                <c:pt idx="3">
                  <c:v>0.62000000000000011</c:v>
                </c:pt>
                <c:pt idx="4">
                  <c:v>0.73</c:v>
                </c:pt>
                <c:pt idx="5">
                  <c:v>0.65</c:v>
                </c:pt>
                <c:pt idx="6">
                  <c:v>0.42000000000000004</c:v>
                </c:pt>
                <c:pt idx="7">
                  <c:v>0.6100000000000001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E9B-4A84-811D-924FDA390D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181695766290083"/>
          <c:y val="1.7630868586446101E-2"/>
          <c:w val="0.67993930710352024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603674540682409"/>
          <c:y val="9.3112910649202046E-2"/>
          <c:w val="0.55396325459317597"/>
          <c:h val="0.798114610673665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F6FC6">
                <a:lumMod val="50000"/>
              </a:srgb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3412965369620062E-2"/>
                  <c:y val="3.5775979124540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2A-4C36-8B38-0BEF6891E860}"/>
                </c:ext>
              </c:extLst>
            </c:dLbl>
            <c:dLbl>
              <c:idx val="1"/>
              <c:layout>
                <c:manualLayout>
                  <c:x val="6.225836454909156E-2"/>
                  <c:y val="1.54220674418058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A-4C36-8B38-0BEF6891E860}"/>
                </c:ext>
              </c:extLst>
            </c:dLbl>
            <c:dLbl>
              <c:idx val="2"/>
              <c:layout>
                <c:manualLayout>
                  <c:x val="8.889687332772718E-2"/>
                  <c:y val="3.29354061754733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2A-4C36-8B38-0BEF6891E860}"/>
                </c:ext>
              </c:extLst>
            </c:dLbl>
            <c:dLbl>
              <c:idx val="3"/>
              <c:layout>
                <c:manualLayout>
                  <c:x val="9.9250312157582246E-2"/>
                  <c:y val="-2.08280460646957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A-4C36-8B38-0BEF6891E860}"/>
                </c:ext>
              </c:extLst>
            </c:dLbl>
            <c:dLbl>
              <c:idx val="4"/>
              <c:layout>
                <c:manualLayout>
                  <c:x val="9.9423209234767926E-2"/>
                  <c:y val="-2.21678990280033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A-4C36-8B38-0BEF6891E860}"/>
                </c:ext>
              </c:extLst>
            </c:dLbl>
            <c:dLbl>
              <c:idx val="5"/>
              <c:layout>
                <c:manualLayout>
                  <c:x val="5.284682111365293E-2"/>
                  <c:y val="3.15955766192721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2A-4C36-8B38-0BEF6891E860}"/>
                </c:ext>
              </c:extLst>
            </c:dLbl>
            <c:dLbl>
              <c:idx val="6"/>
              <c:layout>
                <c:manualLayout>
                  <c:x val="5.6952600026120327E-2"/>
                  <c:y val="4.86148947021432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A-4C36-8B38-0BEF6891E860}"/>
                </c:ext>
              </c:extLst>
            </c:dLbl>
            <c:dLbl>
              <c:idx val="7"/>
              <c:layout>
                <c:manualLayout>
                  <c:x val="7.6753306322146567E-2"/>
                  <c:y val="4.10232073963270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2A-4C36-8B38-0BEF6891E860}"/>
                </c:ext>
              </c:extLst>
            </c:dLbl>
            <c:dLbl>
              <c:idx val="8"/>
              <c:layout>
                <c:manualLayout>
                  <c:x val="8.9611268251662657E-2"/>
                  <c:y val="3.15955532121651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2A-4C36-8B38-0BEF6891E860}"/>
                </c:ext>
              </c:extLst>
            </c:dLbl>
            <c:dLbl>
              <c:idx val="9"/>
              <c:layout>
                <c:manualLayout>
                  <c:x val="9.5126704667534451E-2"/>
                  <c:y val="3.05307808087967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A-4C36-8B38-0BEF6891E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სხვა ვებ-გვერდები (გარდა სახელმწიფო სტრუქტურებისა და საელჩოებისა)</c:v>
                </c:pt>
                <c:pt idx="1">
                  <c:v> საქართველოს ფარგლებს გარეთ მყოფი ნაცნობები</c:v>
                </c:pt>
                <c:pt idx="2">
                  <c:v>საქართველოში მყოფი ნაცნობები</c:v>
                </c:pt>
                <c:pt idx="3">
                  <c:v>სხვა სოციალური ქსელები (გარდა სახელმწიფო სტრუქტურებისა და საელჩოებისა)</c:v>
                </c:pt>
                <c:pt idx="4">
                  <c:v>ტელევიზია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7.005082869880512E-2</c:v>
                </c:pt>
                <c:pt idx="1">
                  <c:v>9.9976848057325582E-2</c:v>
                </c:pt>
                <c:pt idx="2">
                  <c:v>0.24476213389150178</c:v>
                </c:pt>
                <c:pt idx="3" formatCode="0%">
                  <c:v>0.28999999999999998</c:v>
                </c:pt>
                <c:pt idx="4" formatCode="0%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2A-4C36-8B38-0BEF6891E8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სხვა ვებ-გვერდები (გარდა სახელმწიფო სტრუქტურებისა და საელჩოებისა)</c:v>
                </c:pt>
                <c:pt idx="1">
                  <c:v> საქართველოს ფარგლებს გარეთ მყოფი ნაცნობები</c:v>
                </c:pt>
                <c:pt idx="2">
                  <c:v>საქართველოში მყოფი ნაცნობები</c:v>
                </c:pt>
                <c:pt idx="3">
                  <c:v>სხვა სოციალური ქსელები (გარდა სახელმწიფო სტრუქტურებისა და საელჩოებისა)</c:v>
                </c:pt>
                <c:pt idx="4">
                  <c:v>ტელევიზია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0.72994917130119497</c:v>
                </c:pt>
                <c:pt idx="1">
                  <c:v>0.7000231519426745</c:v>
                </c:pt>
                <c:pt idx="2">
                  <c:v>0.55523786610849823</c:v>
                </c:pt>
                <c:pt idx="3">
                  <c:v>0.51</c:v>
                </c:pt>
                <c:pt idx="4">
                  <c:v>8.0000000000000071E-2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92A-4C36-8B38-0BEF6891E8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EFF9"/>
            </a:solidFill>
            <a:ln>
              <a:solidFill>
                <a:srgbClr val="0F6FC6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242438141834216E-2"/>
                  <c:y val="-9.47866596364965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2A-4C36-8B38-0BEF6891E860}"/>
                </c:ext>
              </c:extLst>
            </c:dLbl>
            <c:dLbl>
              <c:idx val="1"/>
              <c:layout>
                <c:manualLayout>
                  <c:x val="6.6938434880106007E-2"/>
                  <c:y val="-9.3446806673187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2A-4C36-8B38-0BEF6891E860}"/>
                </c:ext>
              </c:extLst>
            </c:dLbl>
            <c:dLbl>
              <c:idx val="2"/>
              <c:layout>
                <c:manualLayout>
                  <c:x val="8.2894975206750682E-2"/>
                  <c:y val="-3.96835466656715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92A-4C36-8B38-0BEF6891E860}"/>
                </c:ext>
              </c:extLst>
            </c:dLbl>
            <c:dLbl>
              <c:idx val="3"/>
              <c:layout>
                <c:manualLayout>
                  <c:x val="0.10012027622760747"/>
                  <c:y val="-4.71382709208091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2A-4C36-8B38-0BEF6891E860}"/>
                </c:ext>
              </c:extLst>
            </c:dLbl>
            <c:dLbl>
              <c:idx val="4"/>
              <c:layout>
                <c:manualLayout>
                  <c:x val="8.9162908034553928E-2"/>
                  <c:y val="-1.28016283129348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92A-4C36-8B38-0BEF6891E860}"/>
                </c:ext>
              </c:extLst>
            </c:dLbl>
            <c:dLbl>
              <c:idx val="5"/>
              <c:layout>
                <c:manualLayout>
                  <c:x val="7.5775752750007377E-2"/>
                  <c:y val="-7.936460549066496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2A-4C36-8B38-0BEF6891E860}"/>
                </c:ext>
              </c:extLst>
            </c:dLbl>
            <c:dLbl>
              <c:idx val="6"/>
              <c:layout>
                <c:manualLayout>
                  <c:x val="7.4159494108180304E-2"/>
                  <c:y val="-4.02159445709096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92A-4C36-8B38-0BEF6891E860}"/>
                </c:ext>
              </c:extLst>
            </c:dLbl>
            <c:dLbl>
              <c:idx val="7"/>
              <c:layout>
                <c:manualLayout>
                  <c:x val="7.962362714369442E-2"/>
                  <c:y val="2.00364109805289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2A-4C36-8B38-0BEF6891E860}"/>
                </c:ext>
              </c:extLst>
            </c:dLbl>
            <c:dLbl>
              <c:idx val="8"/>
              <c:layout>
                <c:manualLayout>
                  <c:x val="9.7754121754198203E-2"/>
                  <c:y val="1.63893862478592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92A-4C36-8B38-0BEF6891E860}"/>
                </c:ext>
              </c:extLst>
            </c:dLbl>
            <c:dLbl>
              <c:idx val="9"/>
              <c:layout>
                <c:manualLayout>
                  <c:x val="0.12910571571811952"/>
                  <c:y val="-1.599681556393128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2A-4C36-8B38-0BEF6891E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სხვა ვებ-გვერდები (გარდა სახელმწიფო სტრუქტურებისა და საელჩოებისა)</c:v>
                </c:pt>
                <c:pt idx="1">
                  <c:v> საქართველოს ფარგლებს გარეთ მყოფი ნაცნობები</c:v>
                </c:pt>
                <c:pt idx="2">
                  <c:v>საქართველოში მყოფი ნაცნობები</c:v>
                </c:pt>
                <c:pt idx="3">
                  <c:v>სხვა სოციალური ქსელები (გარდა სახელმწიფო სტრუქტურებისა და საელჩოებისა)</c:v>
                </c:pt>
                <c:pt idx="4">
                  <c:v>ტელევიზია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0.06</c:v>
                </c:pt>
                <c:pt idx="1">
                  <c:v>0.1</c:v>
                </c:pt>
                <c:pt idx="2">
                  <c:v>0.25</c:v>
                </c:pt>
                <c:pt idx="3">
                  <c:v>0.28000000000000003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92A-4C36-8B38-0BEF6891E86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სხვა ვებ-გვერდები (გარდა სახელმწიფო სტრუქტურებისა და საელჩოებისა)</c:v>
                </c:pt>
                <c:pt idx="1">
                  <c:v> საქართველოს ფარგლებს გარეთ მყოფი ნაცნობები</c:v>
                </c:pt>
                <c:pt idx="2">
                  <c:v>საქართველოში მყოფი ნაცნობები</c:v>
                </c:pt>
                <c:pt idx="3">
                  <c:v>სხვა სოციალური ქსელები (გარდა სახელმწიფო სტრუქტურებისა და საელჩოებისა)</c:v>
                </c:pt>
                <c:pt idx="4">
                  <c:v>ტელევიზია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0.74</c:v>
                </c:pt>
                <c:pt idx="1">
                  <c:v>0.70000000000000007</c:v>
                </c:pt>
                <c:pt idx="2">
                  <c:v>0.55000000000000004</c:v>
                </c:pt>
                <c:pt idx="3">
                  <c:v>0.52</c:v>
                </c:pt>
                <c:pt idx="4">
                  <c:v>8.0000000000000071E-2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92A-4C36-8B38-0BEF6891E8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562394428419222"/>
          <c:y val="2.0242813250239459E-2"/>
          <c:w val="0.74247810607832432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0329598223299"/>
          <c:y val="5.3456692913385812E-2"/>
          <c:w val="0.59326004539287658"/>
          <c:h val="0.810653283724149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ლეგალურად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936932162325857E-2"/>
                  <c:y val="-2.77777777777787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692307692307694E-2"/>
                      <c:h val="8.17639982502187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B5-44EF-B02F-B97C857E7B57}"/>
                </c:ext>
              </c:extLst>
            </c:dLbl>
            <c:dLbl>
              <c:idx val="1"/>
              <c:layout>
                <c:manualLayout>
                  <c:x val="4.2547885397820416E-2"/>
                  <c:y val="-4.27360041533269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B5-44EF-B02F-B97C857E7B57}"/>
                </c:ext>
              </c:extLst>
            </c:dLbl>
            <c:dLbl>
              <c:idx val="2"/>
              <c:layout>
                <c:manualLayout>
                  <c:x val="5.14359248783222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B5-44EF-B02F-B97C857E7B57}"/>
                </c:ext>
              </c:extLst>
            </c:dLbl>
            <c:dLbl>
              <c:idx val="3"/>
              <c:layout>
                <c:manualLayout>
                  <c:x val="5.9766412693558937E-2"/>
                  <c:y val="-6.7154291382962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B5-44EF-B02F-B97C857E7B57}"/>
                </c:ext>
              </c:extLst>
            </c:dLbl>
            <c:dLbl>
              <c:idx val="4"/>
              <c:layout>
                <c:manualLayout>
                  <c:x val="0.11732788209166162"/>
                  <c:y val="8.33333333333333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B5-44EF-B02F-B97C857E7B57}"/>
                </c:ext>
              </c:extLst>
            </c:dLbl>
            <c:dLbl>
              <c:idx val="5"/>
              <c:layout>
                <c:manualLayout>
                  <c:x val="6.8160963052695284E-2"/>
                  <c:y val="-1.1980533683289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B5-44EF-B02F-B97C857E7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პასუხის გაცემა</c:v>
                </c:pt>
                <c:pt idx="1">
                  <c:v>ძალიან მარტივია</c:v>
                </c:pt>
                <c:pt idx="2">
                  <c:v>მარტივია</c:v>
                </c:pt>
                <c:pt idx="3">
                  <c:v>არც მარტივია, არც რთულია</c:v>
                </c:pt>
                <c:pt idx="4">
                  <c:v>რთულია</c:v>
                </c:pt>
                <c:pt idx="5">
                  <c:v>ძალიან რთულია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0.01</c:v>
                </c:pt>
                <c:pt idx="2">
                  <c:v>0.12</c:v>
                </c:pt>
                <c:pt idx="3">
                  <c:v>0.18</c:v>
                </c:pt>
                <c:pt idx="4">
                  <c:v>0.46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B5-44EF-B02F-B97C857E7B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პასუხის გაცემა</c:v>
                </c:pt>
                <c:pt idx="1">
                  <c:v>ძალიან მარტივია</c:v>
                </c:pt>
                <c:pt idx="2">
                  <c:v>მარტივია</c:v>
                </c:pt>
                <c:pt idx="3">
                  <c:v>არც მარტივია, არც რთულია</c:v>
                </c:pt>
                <c:pt idx="4">
                  <c:v>რთულია</c:v>
                </c:pt>
                <c:pt idx="5">
                  <c:v>ძალიან რთულია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0.71000000000000008</c:v>
                </c:pt>
                <c:pt idx="1">
                  <c:v>0.79</c:v>
                </c:pt>
                <c:pt idx="2">
                  <c:v>0.68</c:v>
                </c:pt>
                <c:pt idx="3">
                  <c:v>0.62000000000000011</c:v>
                </c:pt>
                <c:pt idx="4">
                  <c:v>0.34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B5-44EF-B02F-B97C857E7B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არალეგალურად</c:v>
                </c:pt>
              </c:strCache>
            </c:strRef>
          </c:tx>
          <c:spPr>
            <a:solidFill>
              <a:srgbClr val="DBEFF9"/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2916666666666671E-2"/>
                  <c:y val="-2.7777777777778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141025641025638E-2"/>
                      <c:h val="8.17639982502187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2B5-44EF-B02F-B97C857E7B57}"/>
                </c:ext>
              </c:extLst>
            </c:dLbl>
            <c:dLbl>
              <c:idx val="1"/>
              <c:layout>
                <c:manualLayout>
                  <c:x val="3.3175095901473856E-2"/>
                  <c:y val="-5.69313210848643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B5-44EF-B02F-B97C857E7B57}"/>
                </c:ext>
              </c:extLst>
            </c:dLbl>
            <c:dLbl>
              <c:idx val="2"/>
              <c:layout>
                <c:manualLayout>
                  <c:x val="6.430802945748286E-2"/>
                  <c:y val="-1.72478440194968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B5-44EF-B02F-B97C857E7B57}"/>
                </c:ext>
              </c:extLst>
            </c:dLbl>
            <c:dLbl>
              <c:idx val="3"/>
              <c:layout>
                <c:manualLayout>
                  <c:x val="7.2545931758530177E-2"/>
                  <c:y val="-6.42496611000548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B5-44EF-B02F-B97C857E7B57}"/>
                </c:ext>
              </c:extLst>
            </c:dLbl>
            <c:dLbl>
              <c:idx val="4"/>
              <c:layout>
                <c:manualLayout>
                  <c:x val="0.11257173682616584"/>
                  <c:y val="-6.440835520559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949698035318402E-2"/>
                      <c:h val="5.21282916558507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B2B5-44EF-B02F-B97C857E7B57}"/>
                </c:ext>
              </c:extLst>
            </c:dLbl>
            <c:dLbl>
              <c:idx val="5"/>
              <c:layout>
                <c:manualLayout>
                  <c:x val="6.4653997577225925E-2"/>
                  <c:y val="-9.52362204724410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2B5-44EF-B02F-B97C857E7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პასუხის გაცემა</c:v>
                </c:pt>
                <c:pt idx="1">
                  <c:v>ძალიან მარტივია</c:v>
                </c:pt>
                <c:pt idx="2">
                  <c:v>მარტივია</c:v>
                </c:pt>
                <c:pt idx="3">
                  <c:v>არც მარტივია, არც რთულია</c:v>
                </c:pt>
                <c:pt idx="4">
                  <c:v>რთულია</c:v>
                </c:pt>
                <c:pt idx="5">
                  <c:v>ძალიან რთულია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</c:v>
                </c:pt>
                <c:pt idx="1">
                  <c:v>4.0000000000000001E-3</c:v>
                </c:pt>
                <c:pt idx="2">
                  <c:v>0.15</c:v>
                </c:pt>
                <c:pt idx="3">
                  <c:v>0.18</c:v>
                </c:pt>
                <c:pt idx="4">
                  <c:v>0.43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B5-44EF-B02F-B97C857E7B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პასუხის გაცემა</c:v>
                </c:pt>
                <c:pt idx="1">
                  <c:v>ძალიან მარტივია</c:v>
                </c:pt>
                <c:pt idx="2">
                  <c:v>მარტივია</c:v>
                </c:pt>
                <c:pt idx="3">
                  <c:v>არც მარტივია, არც რთულია</c:v>
                </c:pt>
                <c:pt idx="4">
                  <c:v>რთულია</c:v>
                </c:pt>
                <c:pt idx="5">
                  <c:v>ძალიან რთულია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0.70000000000000007</c:v>
                </c:pt>
                <c:pt idx="1">
                  <c:v>0.79600000000000004</c:v>
                </c:pt>
                <c:pt idx="2">
                  <c:v>0.65</c:v>
                </c:pt>
                <c:pt idx="3">
                  <c:v>0.62000000000000011</c:v>
                </c:pt>
                <c:pt idx="4">
                  <c:v>0.37000000000000005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2B5-44EF-B02F-B97C857E7B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64544852454191"/>
          <c:y val="4.3650793650793648E-2"/>
          <c:w val="0.80335455147545809"/>
          <c:h val="0.93969160104986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ქვეყნები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სხვა</c:v>
                </c:pt>
                <c:pt idx="1">
                  <c:v>ისრაელი</c:v>
                </c:pt>
                <c:pt idx="2">
                  <c:v>აშშ</c:v>
                </c:pt>
                <c:pt idx="3">
                  <c:v> რუსეთი</c:v>
                </c:pt>
                <c:pt idx="4">
                  <c:v>ესპანეთი</c:v>
                </c:pt>
                <c:pt idx="5">
                  <c:v> საფრანგეთი</c:v>
                </c:pt>
                <c:pt idx="6">
                  <c:v>გერმანია</c:v>
                </c:pt>
                <c:pt idx="7">
                  <c:v>საბერძნეთი</c:v>
                </c:pt>
                <c:pt idx="8">
                  <c:v> პოლონეთი</c:v>
                </c:pt>
                <c:pt idx="9">
                  <c:v>იტალია</c:v>
                </c:pt>
                <c:pt idx="10">
                  <c:v> თურქეთი</c:v>
                </c:pt>
                <c:pt idx="12">
                  <c:v>არსად</c:v>
                </c:pt>
                <c:pt idx="13">
                  <c:v> არ ვიცი</c:v>
                </c:pt>
              </c:strCache>
            </c:strRef>
          </c:cat>
          <c:val>
            <c:numRef>
              <c:f>Sheet1!$B$2:$B$15</c:f>
              <c:numCache>
                <c:formatCode>###0%</c:formatCode>
                <c:ptCount val="14"/>
                <c:pt idx="0">
                  <c:v>7.0000000000000007E-2</c:v>
                </c:pt>
                <c:pt idx="1">
                  <c:v>1.5724255165022939E-2</c:v>
                </c:pt>
                <c:pt idx="2">
                  <c:v>2.0764421418066871E-2</c:v>
                </c:pt>
                <c:pt idx="3">
                  <c:v>3.3711549338627952E-2</c:v>
                </c:pt>
                <c:pt idx="4">
                  <c:v>3.9721228955582104E-2</c:v>
                </c:pt>
                <c:pt idx="5">
                  <c:v>5.7697513742980232E-2</c:v>
                </c:pt>
                <c:pt idx="6">
                  <c:v>9.6018507739331446E-2</c:v>
                </c:pt>
                <c:pt idx="7">
                  <c:v>0.11438856318601161</c:v>
                </c:pt>
                <c:pt idx="8">
                  <c:v>0.13094949342941795</c:v>
                </c:pt>
                <c:pt idx="9">
                  <c:v>0.13836269516981653</c:v>
                </c:pt>
                <c:pt idx="10">
                  <c:v>0.2390955616842268</c:v>
                </c:pt>
                <c:pt idx="12">
                  <c:v>0.01</c:v>
                </c:pt>
                <c:pt idx="1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4-4536-99F9-69F045D7A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48"/>
        <c:axId val="1473936320"/>
        <c:axId val="1473940064"/>
      </c:barChart>
      <c:catAx>
        <c:axId val="147393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940064"/>
        <c:crosses val="autoZero"/>
        <c:auto val="1"/>
        <c:lblAlgn val="ctr"/>
        <c:lblOffset val="100"/>
        <c:noMultiLvlLbl val="0"/>
      </c:catAx>
      <c:valAx>
        <c:axId val="1473940064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147393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14010748656418"/>
          <c:y val="0.11618583537713524"/>
          <c:w val="0.55485989251343582"/>
          <c:h val="0.780131616449078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519259737464953E-2"/>
                  <c:y val="-9.904441678848616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8F-4D78-B4E0-02F6CA25B0A5}"/>
                </c:ext>
              </c:extLst>
            </c:dLbl>
            <c:dLbl>
              <c:idx val="1"/>
              <c:layout>
                <c:manualLayout>
                  <c:x val="2.36711857112115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F-4D78-B4E0-02F6CA25B0A5}"/>
                </c:ext>
              </c:extLst>
            </c:dLbl>
            <c:dLbl>
              <c:idx val="2"/>
              <c:layout>
                <c:manualLayout>
                  <c:x val="3.114960629921254E-2"/>
                  <c:y val="-1.001809920631081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8F-4D78-B4E0-02F6CA25B0A5}"/>
                </c:ext>
              </c:extLst>
            </c:dLbl>
            <c:dLbl>
              <c:idx val="3"/>
              <c:layout>
                <c:manualLayout>
                  <c:x val="3.9086114235720532E-2"/>
                  <c:y val="5.46448087431688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8F-4D78-B4E0-02F6CA25B0A5}"/>
                </c:ext>
              </c:extLst>
            </c:dLbl>
            <c:dLbl>
              <c:idx val="4"/>
              <c:layout>
                <c:manualLayout>
                  <c:x val="0.108405824271966"/>
                  <c:y val="-2.7322404371584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8F-4D78-B4E0-02F6CA25B0A5}"/>
                </c:ext>
              </c:extLst>
            </c:dLbl>
            <c:dLbl>
              <c:idx val="5"/>
              <c:layout>
                <c:manualLayout>
                  <c:x val="8.2018122734658166E-2"/>
                  <c:y val="-2.73224043715849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F-4D78-B4E0-02F6CA25B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</c:v>
                </c:pt>
                <c:pt idx="1">
                  <c:v>ეს ძალიან უარყოფითი მოვლენაა</c:v>
                </c:pt>
                <c:pt idx="2">
                  <c:v>ეს უარყოფითი მოვლენაა</c:v>
                </c:pt>
                <c:pt idx="3">
                  <c:v>ამ მოვლენას ქვეყნისთვის ნეიტრალურად ვაფასებ</c:v>
                </c:pt>
                <c:pt idx="4">
                  <c:v>ეს დადებითი მოვლენაა</c:v>
                </c:pt>
                <c:pt idx="5">
                  <c:v>ეს ძალიან დადებითი მოვლენაა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2.4E-2</c:v>
                </c:pt>
                <c:pt idx="1">
                  <c:v>1.4999999999999999E-2</c:v>
                </c:pt>
                <c:pt idx="2">
                  <c:v>7.1999999999999995E-2</c:v>
                </c:pt>
                <c:pt idx="3">
                  <c:v>7.4999999999999997E-2</c:v>
                </c:pt>
                <c:pt idx="4">
                  <c:v>0.51200000000000001</c:v>
                </c:pt>
                <c:pt idx="5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8F-4D78-B4E0-02F6CA25B0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</c:v>
                </c:pt>
                <c:pt idx="1">
                  <c:v>ეს ძალიან უარყოფითი მოვლენაა</c:v>
                </c:pt>
                <c:pt idx="2">
                  <c:v>ეს უარყოფითი მოვლენაა</c:v>
                </c:pt>
                <c:pt idx="3">
                  <c:v>ამ მოვლენას ქვეყნისთვის ნეიტრალურად ვაფასებ</c:v>
                </c:pt>
                <c:pt idx="4">
                  <c:v>ეს დადებითი მოვლენაა</c:v>
                </c:pt>
                <c:pt idx="5">
                  <c:v>ეს ძალიან დადებითი მოვლენაა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0.97599999999999998</c:v>
                </c:pt>
                <c:pt idx="1">
                  <c:v>0.98499999999999999</c:v>
                </c:pt>
                <c:pt idx="2">
                  <c:v>0.92800000000000005</c:v>
                </c:pt>
                <c:pt idx="3">
                  <c:v>0.92500000000000004</c:v>
                </c:pt>
                <c:pt idx="4">
                  <c:v>0.48799999999999999</c:v>
                </c:pt>
                <c:pt idx="5">
                  <c:v>0.69799999999999995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8F-4D78-B4E0-02F6CA25B0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8F-4D78-B4E0-02F6CA25B0A5}"/>
              </c:ext>
            </c:extLst>
          </c:dPt>
          <c:dLbls>
            <c:dLbl>
              <c:idx val="0"/>
              <c:layout>
                <c:manualLayout>
                  <c:x val="2.797503765870454E-2"/>
                  <c:y val="-9.904441678848616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8F-4D78-B4E0-02F6CA25B0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F-4D78-B4E0-02F6CA25B0A5}"/>
                </c:ext>
              </c:extLst>
            </c:dLbl>
            <c:dLbl>
              <c:idx val="2"/>
              <c:layout>
                <c:manualLayout>
                  <c:x val="2.58231116849580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8F-4D78-B4E0-02F6CA25B0A5}"/>
                </c:ext>
              </c:extLst>
            </c:dLbl>
            <c:dLbl>
              <c:idx val="3"/>
              <c:layout>
                <c:manualLayout>
                  <c:x val="4.51904454486765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F-4D78-B4E0-02F6CA25B0A5}"/>
                </c:ext>
              </c:extLst>
            </c:dLbl>
            <c:dLbl>
              <c:idx val="4"/>
              <c:layout>
                <c:manualLayout>
                  <c:x val="0.11316772903387076"/>
                  <c:y val="-2.7322404371584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F-4D78-B4E0-02F6CA25B0A5}"/>
                </c:ext>
              </c:extLst>
            </c:dLbl>
            <c:dLbl>
              <c:idx val="5"/>
              <c:layout>
                <c:manualLayout>
                  <c:x val="5.810200129115558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68F-4D78-B4E0-02F6CA25B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</c:v>
                </c:pt>
                <c:pt idx="1">
                  <c:v>ეს ძალიან უარყოფითი მოვლენაა</c:v>
                </c:pt>
                <c:pt idx="2">
                  <c:v>ეს უარყოფითი მოვლენაა</c:v>
                </c:pt>
                <c:pt idx="3">
                  <c:v>ამ მოვლენას ქვეყნისთვის ნეიტრალურად ვაფასებ</c:v>
                </c:pt>
                <c:pt idx="4">
                  <c:v>ეს დადებითი მოვლენაა</c:v>
                </c:pt>
                <c:pt idx="5">
                  <c:v>ეს ძალიან დადებითი მოვლენაა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4.4999999999999998E-2</c:v>
                </c:pt>
                <c:pt idx="1">
                  <c:v>0</c:v>
                </c:pt>
                <c:pt idx="2">
                  <c:v>0.03</c:v>
                </c:pt>
                <c:pt idx="3">
                  <c:v>0.15</c:v>
                </c:pt>
                <c:pt idx="4">
                  <c:v>0.53</c:v>
                </c:pt>
                <c:pt idx="5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68F-4D78-B4E0-02F6CA25B0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</c:v>
                </c:pt>
                <c:pt idx="1">
                  <c:v>ეს ძალიან უარყოფითი მოვლენაა</c:v>
                </c:pt>
                <c:pt idx="2">
                  <c:v>ეს უარყოფითი მოვლენაა</c:v>
                </c:pt>
                <c:pt idx="3">
                  <c:v>ამ მოვლენას ქვეყნისთვის ნეიტრალურად ვაფასებ</c:v>
                </c:pt>
                <c:pt idx="4">
                  <c:v>ეს დადებითი მოვლენაა</c:v>
                </c:pt>
                <c:pt idx="5">
                  <c:v>ეს ძალიან დადებითი მოვლენაა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0.95499999999999996</c:v>
                </c:pt>
                <c:pt idx="1">
                  <c:v>1</c:v>
                </c:pt>
                <c:pt idx="2">
                  <c:v>0.97</c:v>
                </c:pt>
                <c:pt idx="3">
                  <c:v>0.85</c:v>
                </c:pt>
                <c:pt idx="4">
                  <c:v>0.47</c:v>
                </c:pt>
                <c:pt idx="5">
                  <c:v>0.755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68F-4D78-B4E0-02F6CA25B0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1253868266466689"/>
          <c:y val="3.5912266998796731E-2"/>
          <c:w val="0.66763104611923507"/>
          <c:h val="6.2235360908118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015581588482954"/>
          <c:y val="7.5187942681957845E-2"/>
          <c:w val="0.38093403388208502"/>
          <c:h val="0.689918445919908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შუამავალი დასაქმების კომპანიების ცნობადობა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</c:spPr>
          <c:explosion val="9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2-4240-BA93-234255F5B13B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2-4240-BA93-234255F5B13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82-4240-BA93-234255F5B13B}"/>
              </c:ext>
            </c:extLst>
          </c:dPt>
          <c:dLbls>
            <c:dLbl>
              <c:idx val="0"/>
              <c:layout>
                <c:manualLayout>
                  <c:x val="2.4662802566345874E-2"/>
                  <c:y val="-0.223182414698162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85888743073782"/>
                      <c:h val="0.111051743532058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682-4240-BA93-234255F5B13B}"/>
                </c:ext>
              </c:extLst>
            </c:dLbl>
            <c:dLbl>
              <c:idx val="1"/>
              <c:layout>
                <c:manualLayout>
                  <c:x val="4.7851961213181686E-2"/>
                  <c:y val="0.175154980627421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88517060367456E-2"/>
                      <c:h val="0.103115235595550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82-4240-BA93-234255F5B13B}"/>
                </c:ext>
              </c:extLst>
            </c:dLbl>
            <c:dLbl>
              <c:idx val="2"/>
              <c:layout>
                <c:manualLayout>
                  <c:x val="-7.6303404782735493E-2"/>
                  <c:y val="6.252093488313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82-4240-BA93-234255F5B1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სმენია შუამავალი კომპანიების შესხებ</c:v>
                </c:pt>
                <c:pt idx="1">
                  <c:v>არ სმენია შუამავალი კომპანიების შესხებ</c:v>
                </c:pt>
                <c:pt idx="2">
                  <c:v>არ ვიცი/მიჭირს პასუხი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82-4240-BA93-234255F5B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18281832283244E-2"/>
          <c:y val="0.26872627804433896"/>
          <c:w val="0.49320443625435112"/>
          <c:h val="0.3563800764558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428765913606589"/>
          <c:y val="7.1773955887093066E-2"/>
          <c:w val="0.41067714082468665"/>
          <c:h val="0.770920246811253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შუამავალი დასაქმების კერძო პირების ცნობადობა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</c:spPr>
          <c:explosion val="2"/>
          <c:dPt>
            <c:idx val="0"/>
            <c:bubble3D val="0"/>
            <c:explosion val="6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1-4E9B-9223-2310E9D2A779}"/>
              </c:ext>
            </c:extLst>
          </c:dPt>
          <c:dPt>
            <c:idx val="1"/>
            <c:bubble3D val="0"/>
            <c:explosion val="9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D1-4E9B-9223-2310E9D2A779}"/>
              </c:ext>
            </c:extLst>
          </c:dPt>
          <c:dPt>
            <c:idx val="2"/>
            <c:bubble3D val="0"/>
            <c:explosion val="6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D1-4E9B-9223-2310E9D2A779}"/>
              </c:ext>
            </c:extLst>
          </c:dPt>
          <c:dLbls>
            <c:dLbl>
              <c:idx val="0"/>
              <c:layout>
                <c:manualLayout>
                  <c:x val="2.4662802566345874E-2"/>
                  <c:y val="-0.223182414698162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85888743073782"/>
                      <c:h val="0.111051743532058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D1-4E9B-9223-2310E9D2A779}"/>
                </c:ext>
              </c:extLst>
            </c:dLbl>
            <c:dLbl>
              <c:idx val="1"/>
              <c:layout>
                <c:manualLayout>
                  <c:x val="4.7851961213181686E-2"/>
                  <c:y val="0.175154980627421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88517060367456E-2"/>
                      <c:h val="0.103115235595550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D1-4E9B-9223-2310E9D2A779}"/>
                </c:ext>
              </c:extLst>
            </c:dLbl>
            <c:dLbl>
              <c:idx val="2"/>
              <c:layout>
                <c:manualLayout>
                  <c:x val="-7.6303404782735493E-2"/>
                  <c:y val="6.252093488313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D1-4E9B-9223-2310E9D2A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სმენია დასაქმების შუამავალი კერძო პირების შესახებ</c:v>
                </c:pt>
                <c:pt idx="1">
                  <c:v>არ სმენია დასაქმების შუამავალი კერძო პირების შესახებ</c:v>
                </c:pt>
                <c:pt idx="2">
                  <c:v>არ იცის/უჭირს პასუხი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D1-4E9B-9223-2310E9D2A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1327761661371274"/>
          <c:w val="0.42797004930458454"/>
          <c:h val="0.55234493714601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48651210265384"/>
          <c:y val="4.3650793650793648E-2"/>
          <c:w val="0.67251348789734622"/>
          <c:h val="0.90451752847491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ქვეყნები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არ ვიცი/მიჭირს პასუი</c:v>
                </c:pt>
                <c:pt idx="1">
                  <c:v>არცერთი</c:v>
                </c:pt>
                <c:pt idx="2">
                  <c:v>კერძო პირების მომსახურება</c:v>
                </c:pt>
                <c:pt idx="3">
                  <c:v>დამოუკიდებლად  დასაქმება, სხვების დახმარების გარეშე</c:v>
                </c:pt>
                <c:pt idx="4">
                  <c:v>შუამავალი დამსაქმებელი კომპანიების მომსახურება</c:v>
                </c:pt>
                <c:pt idx="5">
                  <c:v>ნაცნობების/მეგობრების საშუალებით დასაქმება</c:v>
                </c:pt>
                <c:pt idx="6">
                  <c:v>სახელმწიფოს ხელშეწყობით (პროგრამებით) დასაქმება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0.11</c:v>
                </c:pt>
                <c:pt idx="1">
                  <c:v>0.01</c:v>
                </c:pt>
                <c:pt idx="2">
                  <c:v>0.02</c:v>
                </c:pt>
                <c:pt idx="3">
                  <c:v>3.3711549338627952E-2</c:v>
                </c:pt>
                <c:pt idx="4">
                  <c:v>0.05</c:v>
                </c:pt>
                <c:pt idx="5">
                  <c:v>0.17</c:v>
                </c:pt>
                <c:pt idx="6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B-4DA3-8025-6CE1F7C3E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3936320"/>
        <c:axId val="1473940064"/>
      </c:barChart>
      <c:catAx>
        <c:axId val="147393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1473940064"/>
        <c:crosses val="autoZero"/>
        <c:auto val="1"/>
        <c:lblAlgn val="ctr"/>
        <c:lblOffset val="100"/>
        <c:noMultiLvlLbl val="0"/>
      </c:catAx>
      <c:valAx>
        <c:axId val="1473940064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147393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9750656167984E-2"/>
          <c:y val="0.12266316710411196"/>
          <c:w val="0.96562627588218142"/>
          <c:h val="0.5397931369689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ქვეყნები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152647975077881E-3"/>
                  <c:y val="-8.66071428571428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A8-4DB7-BD80-6A170802E7EF}"/>
                </c:ext>
              </c:extLst>
            </c:dLbl>
            <c:dLbl>
              <c:idx val="1"/>
              <c:layout>
                <c:manualLayout>
                  <c:x val="8.5670395172566059E-3"/>
                  <c:y val="9.196428571428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A8-4DB7-BD80-6A170802E7EF}"/>
                </c:ext>
              </c:extLst>
            </c:dLbl>
            <c:dLbl>
              <c:idx val="2"/>
              <c:layout>
                <c:manualLayout>
                  <c:x val="4.6728971962616819E-3"/>
                  <c:y val="-2.9285948631421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A8-4DB7-BD80-6A170802E7EF}"/>
                </c:ext>
              </c:extLst>
            </c:dLbl>
            <c:dLbl>
              <c:idx val="3"/>
              <c:layout>
                <c:manualLayout>
                  <c:x val="-1.1422505637102049E-16"/>
                  <c:y val="-2.0425571803524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A8-4DB7-BD80-6A170802E7EF}"/>
                </c:ext>
              </c:extLst>
            </c:dLbl>
            <c:dLbl>
              <c:idx val="4"/>
              <c:layout>
                <c:manualLayout>
                  <c:x val="1.5576937228640813E-3"/>
                  <c:y val="6.22023809523809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A8-4DB7-BD80-6A170802E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სრულიად მისაღებია</c:v>
                </c:pt>
                <c:pt idx="1">
                  <c:v>უფრო მისაღებია, ვიდრე მიუღებელი</c:v>
                </c:pt>
                <c:pt idx="2">
                  <c:v>სრულიად მიუღებელია</c:v>
                </c:pt>
                <c:pt idx="3">
                  <c:v>უფრო მიუღებელია, ვიდრე მისაღები</c:v>
                </c:pt>
                <c:pt idx="4">
                  <c:v>არ ვიცი, მიჭირს პასუხის გაცემა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0.56999999999999995</c:v>
                </c:pt>
                <c:pt idx="1">
                  <c:v>0.2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8-4DB7-BD80-6A170802E7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3936320"/>
        <c:axId val="1473940064"/>
      </c:barChart>
      <c:catAx>
        <c:axId val="147393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940064"/>
        <c:crosses val="autoZero"/>
        <c:auto val="1"/>
        <c:lblAlgn val="ctr"/>
        <c:lblOffset val="100"/>
        <c:noMultiLvlLbl val="0"/>
      </c:catAx>
      <c:valAx>
        <c:axId val="147394006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47393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62857527424458E-2"/>
          <c:y val="0.11772489549917371"/>
          <c:w val="0.96562627588218142"/>
          <c:h val="0.5397931369689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ქვეყნები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152647975077881E-3"/>
                  <c:y val="-1.34603407624894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8-4335-96EE-3E5A6B6674C1}"/>
                </c:ext>
              </c:extLst>
            </c:dLbl>
            <c:dLbl>
              <c:idx val="1"/>
              <c:layout>
                <c:manualLayout>
                  <c:x val="-4.6728358721515239E-3"/>
                  <c:y val="-1.91101694915254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8-4335-96EE-3E5A6B6674C1}"/>
                </c:ext>
              </c:extLst>
            </c:dLbl>
            <c:dLbl>
              <c:idx val="2"/>
              <c:layout>
                <c:manualLayout>
                  <c:x val="-4.6728358721514953E-3"/>
                  <c:y val="-1.0635593220338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88-4335-96EE-3E5A6B6674C1}"/>
                </c:ext>
              </c:extLst>
            </c:dLbl>
            <c:dLbl>
              <c:idx val="3"/>
              <c:layout>
                <c:manualLayout>
                  <c:x val="-5.7112528185510247E-17"/>
                  <c:y val="-2.16090573424089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8-4335-96EE-3E5A6B6674C1}"/>
                </c:ext>
              </c:extLst>
            </c:dLbl>
            <c:dLbl>
              <c:idx val="4"/>
              <c:layout>
                <c:manualLayout>
                  <c:x val="6.1324110187161183E-8"/>
                  <c:y val="9.13852929400774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88-4335-96EE-3E5A6B6674C1}"/>
                </c:ext>
              </c:extLst>
            </c:dLbl>
            <c:dLbl>
              <c:idx val="5"/>
              <c:layout>
                <c:manualLayout>
                  <c:x val="-7.7881619937694704E-3"/>
                  <c:y val="-1.8475688420303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88-4335-96EE-3E5A6B6674C1}"/>
                </c:ext>
              </c:extLst>
            </c:dLbl>
            <c:dLbl>
              <c:idx val="6"/>
              <c:layout>
                <c:manualLayout>
                  <c:x val="3.115326121617861E-3"/>
                  <c:y val="9.13852929400774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88-4335-96EE-3E5A6B667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არანაირი პირობით არ წავიდოდი</c:v>
                </c:pt>
                <c:pt idx="1">
                  <c:v>501-1000 ლარის</c:v>
                </c:pt>
                <c:pt idx="2">
                  <c:v>1001 – 2000 ლარი</c:v>
                </c:pt>
                <c:pt idx="3">
                  <c:v>2001-3000 ლარი</c:v>
                </c:pt>
                <c:pt idx="4">
                  <c:v>3001-5000 ლარი</c:v>
                </c:pt>
                <c:pt idx="5">
                  <c:v>5001 ლარი და მეტი</c:v>
                </c:pt>
                <c:pt idx="6">
                  <c:v>მიჭირს პასუხის გაცემა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0.31</c:v>
                </c:pt>
                <c:pt idx="1">
                  <c:v>0.01</c:v>
                </c:pt>
                <c:pt idx="2">
                  <c:v>0.1</c:v>
                </c:pt>
                <c:pt idx="3">
                  <c:v>0.16</c:v>
                </c:pt>
                <c:pt idx="4">
                  <c:v>0.15</c:v>
                </c:pt>
                <c:pt idx="5">
                  <c:v>0.13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8-4335-96EE-3E5A6B6674C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3936320"/>
        <c:axId val="1473940064"/>
      </c:barChart>
      <c:catAx>
        <c:axId val="147393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1473940064"/>
        <c:crosses val="autoZero"/>
        <c:auto val="1"/>
        <c:lblAlgn val="ctr"/>
        <c:lblOffset val="100"/>
        <c:noMultiLvlLbl val="0"/>
      </c:catAx>
      <c:valAx>
        <c:axId val="147394006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47393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725812035313021"/>
          <c:y val="8.3004824914350128E-2"/>
          <c:w val="0.57274187964686984"/>
          <c:h val="0.86193519471126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ლეგალურად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299051023020684E-2"/>
                  <c:y val="-2.64550264550283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5-4DB7-B5C7-E7425C22FBC3}"/>
                </c:ext>
              </c:extLst>
            </c:dLbl>
            <c:dLbl>
              <c:idx val="1"/>
              <c:layout>
                <c:manualLayout>
                  <c:x val="4.897892617791708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75-4DB7-B5C7-E7425C22FBC3}"/>
                </c:ext>
              </c:extLst>
            </c:dLbl>
            <c:dLbl>
              <c:idx val="2"/>
              <c:layout>
                <c:manualLayout>
                  <c:x val="5.14359248783222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75-4DB7-B5C7-E7425C22FBC3}"/>
                </c:ext>
              </c:extLst>
            </c:dLbl>
            <c:dLbl>
              <c:idx val="3"/>
              <c:layout>
                <c:manualLayout>
                  <c:x val="6.8437853035360791E-2"/>
                  <c:y val="-4.27360041533269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75-4DB7-B5C7-E7425C22FBC3}"/>
                </c:ext>
              </c:extLst>
            </c:dLbl>
            <c:dLbl>
              <c:idx val="4"/>
              <c:layout>
                <c:manualLayout>
                  <c:x val="7.6355358492809763E-2"/>
                  <c:y val="-2.76196244700178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75-4DB7-B5C7-E7425C22FBC3}"/>
                </c:ext>
              </c:extLst>
            </c:dLbl>
            <c:dLbl>
              <c:idx val="5"/>
              <c:layout>
                <c:manualLayout>
                  <c:x val="0.11187710759456031"/>
                  <c:y val="-1.67885728457406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75-4DB7-B5C7-E7425C22F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არ ვიცი, მიჭირს პასუხის გაცემა</c:v>
                </c:pt>
                <c:pt idx="1">
                  <c:v>სხვა </c:v>
                </c:pt>
                <c:pt idx="2">
                  <c:v>კერძო შაუამავალი პირების საშუალებით</c:v>
                </c:pt>
                <c:pt idx="3">
                  <c:v>დასაქმების პორტალის/საიტების საშუალებით</c:v>
                </c:pt>
                <c:pt idx="4">
                  <c:v>შუამავალი დასაქმების კომპანიების საშუალებით</c:v>
                </c:pt>
                <c:pt idx="5">
                  <c:v>საზღვარგარეთ მყოფი ნაცნობების საშუალებით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0.02</c:v>
                </c:pt>
                <c:pt idx="2" formatCode="###0%">
                  <c:v>0.11482596196477844</c:v>
                </c:pt>
                <c:pt idx="3" formatCode="###0%">
                  <c:v>0.1578521668453671</c:v>
                </c:pt>
                <c:pt idx="4" formatCode="###0%">
                  <c:v>0.22249900869270015</c:v>
                </c:pt>
                <c:pt idx="5" formatCode="###0%">
                  <c:v>0.47219486003075162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75-4DB7-B5C7-E7425C22FB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არ ვიცი, მიჭირს პასუხის გაცემა</c:v>
                </c:pt>
                <c:pt idx="1">
                  <c:v>სხვა </c:v>
                </c:pt>
                <c:pt idx="2">
                  <c:v>კერძო შაუამავალი პირების საშუალებით</c:v>
                </c:pt>
                <c:pt idx="3">
                  <c:v>დასაქმების პორტალის/საიტების საშუალებით</c:v>
                </c:pt>
                <c:pt idx="4">
                  <c:v>შუამავალი დასაქმების კომპანიების საშუალებით</c:v>
                </c:pt>
                <c:pt idx="5">
                  <c:v>საზღვარგარეთ მყოფი ნაცნობების საშუალებით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0.78</c:v>
                </c:pt>
                <c:pt idx="2">
                  <c:v>0.68517403803522159</c:v>
                </c:pt>
                <c:pt idx="3">
                  <c:v>0.64214783315463297</c:v>
                </c:pt>
                <c:pt idx="4">
                  <c:v>0.57750099130729993</c:v>
                </c:pt>
                <c:pt idx="5">
                  <c:v>0.32780513996924843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75-4DB7-B5C7-E7425C22FB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არალეგალურად</c:v>
                </c:pt>
              </c:strCache>
            </c:strRef>
          </c:tx>
          <c:spPr>
            <a:solidFill>
              <a:srgbClr val="17406D">
                <a:lumMod val="20000"/>
                <a:lumOff val="80000"/>
              </a:srgbClr>
            </a:solidFill>
            <a:ln>
              <a:solidFill>
                <a:srgbClr val="0F6FC6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2250118140628608E-2"/>
                  <c:y val="-5.29100529100519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949698035318402E-2"/>
                      <c:h val="5.21282916558507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175-4DB7-B5C7-E7425C22FBC3}"/>
                </c:ext>
              </c:extLst>
            </c:dLbl>
            <c:dLbl>
              <c:idx val="1"/>
              <c:layout>
                <c:manualLayout>
                  <c:x val="3.552384508649814E-2"/>
                  <c:y val="-3.77952755905521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75-4DB7-B5C7-E7425C22FBC3}"/>
                </c:ext>
              </c:extLst>
            </c:dLbl>
            <c:dLbl>
              <c:idx val="2"/>
              <c:layout>
                <c:manualLayout>
                  <c:x val="6.6510531072048476E-2"/>
                  <c:y val="-1.72478440194985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75-4DB7-B5C7-E7425C22FBC3}"/>
                </c:ext>
              </c:extLst>
            </c:dLbl>
            <c:dLbl>
              <c:idx val="3"/>
              <c:layout>
                <c:manualLayout>
                  <c:x val="5.0803285511640983E-2"/>
                  <c:y val="-5.69323065386057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75-4DB7-B5C7-E7425C22FBC3}"/>
                </c:ext>
              </c:extLst>
            </c:dLbl>
            <c:dLbl>
              <c:idx val="4"/>
              <c:layout>
                <c:manualLayout>
                  <c:x val="7.223114101028634E-2"/>
                  <c:y val="-3.96815782642554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75-4DB7-B5C7-E7425C22FBC3}"/>
                </c:ext>
              </c:extLst>
            </c:dLbl>
            <c:dLbl>
              <c:idx val="5"/>
              <c:layout>
                <c:manualLayout>
                  <c:x val="0.13376483279395884"/>
                  <c:y val="-1.6788572845740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75-4DB7-B5C7-E7425C22F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არ ვიცი, მიჭირს პასუხის გაცემა</c:v>
                </c:pt>
                <c:pt idx="1">
                  <c:v>სხვა </c:v>
                </c:pt>
                <c:pt idx="2">
                  <c:v>კერძო შაუამავალი პირების საშუალებით</c:v>
                </c:pt>
                <c:pt idx="3">
                  <c:v>დასაქმების პორტალის/საიტების საშუალებით</c:v>
                </c:pt>
                <c:pt idx="4">
                  <c:v>შუამავალი დასაქმების კომპანიების საშუალებით</c:v>
                </c:pt>
                <c:pt idx="5">
                  <c:v>საზღვარგარეთ მყოფი ნაცნობების საშუალებით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0.22</c:v>
                </c:pt>
                <c:pt idx="1">
                  <c:v>0.01</c:v>
                </c:pt>
                <c:pt idx="2">
                  <c:v>0.17</c:v>
                </c:pt>
                <c:pt idx="3">
                  <c:v>7.0000000000000007E-2</c:v>
                </c:pt>
                <c:pt idx="4">
                  <c:v>0.15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175-4DB7-B5C7-E7425C22FB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არ ვიცი, მიჭირს პასუხის გაცემა</c:v>
                </c:pt>
                <c:pt idx="1">
                  <c:v>სხვა </c:v>
                </c:pt>
                <c:pt idx="2">
                  <c:v>კერძო შაუამავალი პირების საშუალებით</c:v>
                </c:pt>
                <c:pt idx="3">
                  <c:v>დასაქმების პორტალის/საიტების საშუალებით</c:v>
                </c:pt>
                <c:pt idx="4">
                  <c:v>შუამავალი დასაქმების კომპანიების საშუალებით</c:v>
                </c:pt>
                <c:pt idx="5">
                  <c:v>საზღვარგარეთ მყოფი ნაცნობების საშუალებით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0.58000000000000007</c:v>
                </c:pt>
                <c:pt idx="1">
                  <c:v>0.79</c:v>
                </c:pt>
                <c:pt idx="2">
                  <c:v>0.63</c:v>
                </c:pt>
                <c:pt idx="3">
                  <c:v>0.73</c:v>
                </c:pt>
                <c:pt idx="4">
                  <c:v>0.65</c:v>
                </c:pt>
                <c:pt idx="5">
                  <c:v>0.22000000000000008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175-4DB7-B5C7-E7425C22FB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916197368532815"/>
          <c:y val="1.7630868586446101E-2"/>
          <c:w val="0.638946903481725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4178227721534"/>
          <c:y val="4.625492125984252E-2"/>
          <c:w val="0.4844559539280891"/>
          <c:h val="0.877043963254593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ქვეყნები</c:v>
                </c:pt>
              </c:strCache>
            </c:strRef>
          </c:tx>
          <c:spPr>
            <a:solidFill>
              <a:srgbClr val="0F6FC6">
                <a:lumMod val="50000"/>
              </a:srgb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უჭირს პასუხის გაცემა</c:v>
                </c:pt>
                <c:pt idx="1">
                  <c:v>უმუშევრობა</c:v>
                </c:pt>
                <c:pt idx="2">
                  <c:v>სხვა ქვეყანაში ცხოვრების სურვილი</c:v>
                </c:pt>
                <c:pt idx="3">
                  <c:v>დამატებით ქონების შესაძენა / დასაგროვება</c:v>
                </c:pt>
                <c:pt idx="4">
                  <c:v>ცუდი ეკონომიკური მდგომარეობა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3.5000000000000003E-2</c:v>
                </c:pt>
                <c:pt idx="1">
                  <c:v>7.0000000000000001E-3</c:v>
                </c:pt>
                <c:pt idx="2">
                  <c:v>3.5000000000000003E-2</c:v>
                </c:pt>
                <c:pt idx="3">
                  <c:v>0.10100000000000001</c:v>
                </c:pt>
                <c:pt idx="4">
                  <c:v>0.91900000000000004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066-B425-51BF7F016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3936320"/>
        <c:axId val="1473940064"/>
      </c:barChart>
      <c:catAx>
        <c:axId val="147393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1473940064"/>
        <c:crosses val="autoZero"/>
        <c:auto val="1"/>
        <c:lblAlgn val="ctr"/>
        <c:lblOffset val="100"/>
        <c:noMultiLvlLbl val="0"/>
      </c:catAx>
      <c:valAx>
        <c:axId val="14739400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7393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92632691746868"/>
          <c:y val="0.13293657042869642"/>
          <c:w val="0.70207367308253121"/>
          <c:h val="0.7675590551181102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0092592592592549E-2"/>
                  <c:y val="1.7020523037030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9A-4F69-A4F7-89B0E46DE8DD}"/>
                </c:ext>
              </c:extLst>
            </c:dLbl>
            <c:dLbl>
              <c:idx val="1"/>
              <c:layout>
                <c:manualLayout>
                  <c:x val="7.1131920425834619E-2"/>
                  <c:y val="-4.28849518810148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9A-4F69-A4F7-89B0E46DE8DD}"/>
                </c:ext>
              </c:extLst>
            </c:dLbl>
            <c:dLbl>
              <c:idx val="2"/>
              <c:layout>
                <c:manualLayout>
                  <c:x val="8.8893222459342114E-2"/>
                  <c:y val="-1.19050743657042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9A-4F69-A4F7-89B0E46DE8DD}"/>
                </c:ext>
              </c:extLst>
            </c:dLbl>
            <c:dLbl>
              <c:idx val="3"/>
              <c:layout>
                <c:manualLayout>
                  <c:x val="7.167267642946501E-2"/>
                  <c:y val="-9.5238407699037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9A-4F69-A4F7-89B0E46DE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მიჭირს პასუხი</c:v>
                </c:pt>
                <c:pt idx="1">
                  <c:v>უარყოფითად</c:v>
                </c:pt>
                <c:pt idx="2">
                  <c:v>ნეიტრალურად</c:v>
                </c:pt>
                <c:pt idx="3">
                  <c:v>დადებითად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7.1999999999999995E-2</c:v>
                </c:pt>
                <c:pt idx="1">
                  <c:v>0.33900000000000002</c:v>
                </c:pt>
                <c:pt idx="2">
                  <c:v>0.38900000000000001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9A-4F69-A4F7-89B0E46DE8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მიჭირს პასუხი</c:v>
                </c:pt>
                <c:pt idx="1">
                  <c:v>უარყოფითად</c:v>
                </c:pt>
                <c:pt idx="2">
                  <c:v>ნეიტრალურად</c:v>
                </c:pt>
                <c:pt idx="3">
                  <c:v>დადებითად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0.72800000000000009</c:v>
                </c:pt>
                <c:pt idx="1">
                  <c:v>0.46100000000000002</c:v>
                </c:pt>
                <c:pt idx="2">
                  <c:v>0.41100000000000003</c:v>
                </c:pt>
                <c:pt idx="3">
                  <c:v>0.60000000000000009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9A-4F69-A4F7-89B0E46DE8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21E-2"/>
                  <c:y val="2.45745185466274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9A-4F69-A4F7-89B0E46DE8DD}"/>
                </c:ext>
              </c:extLst>
            </c:dLbl>
            <c:dLbl>
              <c:idx val="1"/>
              <c:layout>
                <c:manualLayout>
                  <c:x val="6.8059827801898592E-2"/>
                  <c:y val="-3.53324584426946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9A-4F69-A4F7-89B0E46DE8DD}"/>
                </c:ext>
              </c:extLst>
            </c:dLbl>
            <c:dLbl>
              <c:idx val="2"/>
              <c:layout>
                <c:manualLayout>
                  <c:x val="9.916930360340471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9A-4F69-A4F7-89B0E46DE8DD}"/>
                </c:ext>
              </c:extLst>
            </c:dLbl>
            <c:dLbl>
              <c:idx val="3"/>
              <c:layout>
                <c:manualLayout>
                  <c:x val="6.6913312237839431E-2"/>
                  <c:y val="-9.5238407699037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9A-4F69-A4F7-89B0E46DE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მიჭირს პასუხი</c:v>
                </c:pt>
                <c:pt idx="1">
                  <c:v>უარყოფითად</c:v>
                </c:pt>
                <c:pt idx="2">
                  <c:v>ნეიტრალურად</c:v>
                </c:pt>
                <c:pt idx="3">
                  <c:v>დადებითად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0.154</c:v>
                </c:pt>
                <c:pt idx="1">
                  <c:v>0.22600000000000001</c:v>
                </c:pt>
                <c:pt idx="2">
                  <c:v>0.44800000000000001</c:v>
                </c:pt>
                <c:pt idx="3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9A-4F69-A4F7-89B0E46DE8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მიჭირს პასუხი</c:v>
                </c:pt>
                <c:pt idx="1">
                  <c:v>უარყოფითად</c:v>
                </c:pt>
                <c:pt idx="2">
                  <c:v>ნეიტრალურად</c:v>
                </c:pt>
                <c:pt idx="3">
                  <c:v>დადებითად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0.64600000000000002</c:v>
                </c:pt>
                <c:pt idx="1">
                  <c:v>0.57400000000000007</c:v>
                </c:pt>
                <c:pt idx="2">
                  <c:v>0.35200000000000004</c:v>
                </c:pt>
                <c:pt idx="3">
                  <c:v>0.62800000000000011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59A-4F69-A4F7-89B0E46DE8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3981572615923011E-2"/>
                  <c:y val="-3.2128514056224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95924467774848E-2"/>
                      <c:h val="4.8144704803465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59A-4F69-A4F7-89B0E46DE8DD}"/>
                </c:ext>
              </c:extLst>
            </c:dLbl>
            <c:dLbl>
              <c:idx val="1"/>
              <c:layout>
                <c:manualLayout>
                  <c:x val="6.4100865896435724E-2"/>
                  <c:y val="-3.53324584426946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9A-4F69-A4F7-89B0E46DE8DD}"/>
                </c:ext>
              </c:extLst>
            </c:dLbl>
            <c:dLbl>
              <c:idx val="2"/>
              <c:layout>
                <c:manualLayout>
                  <c:x val="8.35063899722813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9A-4F69-A4F7-89B0E46DE8DD}"/>
                </c:ext>
              </c:extLst>
            </c:dLbl>
            <c:dLbl>
              <c:idx val="3"/>
              <c:layout>
                <c:manualLayout>
                  <c:x val="7.0915568965094197E-2"/>
                  <c:y val="2.77777777777775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9A-4F69-A4F7-89B0E46DE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მიჭირს პასუხი</c:v>
                </c:pt>
                <c:pt idx="1">
                  <c:v>უარყოფითად</c:v>
                </c:pt>
                <c:pt idx="2">
                  <c:v>ნეიტრალურად</c:v>
                </c:pt>
                <c:pt idx="3">
                  <c:v>დადებითად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0.125</c:v>
                </c:pt>
                <c:pt idx="1">
                  <c:v>0.26500000000000001</c:v>
                </c:pt>
                <c:pt idx="2">
                  <c:v>0.38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59A-4F69-A4F7-89B0E46DE8D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მიჭირს პასუხი</c:v>
                </c:pt>
                <c:pt idx="1">
                  <c:v>უარყოფითად</c:v>
                </c:pt>
                <c:pt idx="2">
                  <c:v>ნეიტრალურად</c:v>
                </c:pt>
                <c:pt idx="3">
                  <c:v>დადებითად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0.67500000000000004</c:v>
                </c:pt>
                <c:pt idx="1">
                  <c:v>0.53500000000000003</c:v>
                </c:pt>
                <c:pt idx="2">
                  <c:v>0.42000000000000004</c:v>
                </c:pt>
                <c:pt idx="3">
                  <c:v>0.57000000000000006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59A-4F69-A4F7-89B0E46DE8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592592592592593"/>
          <c:y val="4.8678746481990956E-2"/>
          <c:w val="0.82003590696996209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92632691746868"/>
          <c:y val="0.1468253968253968"/>
          <c:w val="0.70207367308253121"/>
          <c:h val="0.798114610673665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3874167171411323E-2"/>
                  <c:y val="-2.003619841262162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DF-4A69-8FD7-2FCDE1DAF778}"/>
                </c:ext>
              </c:extLst>
            </c:dLbl>
            <c:dLbl>
              <c:idx val="1"/>
              <c:layout>
                <c:manualLayout>
                  <c:x val="4.9415631940238236E-2"/>
                  <c:y val="2.35080246116776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DF-4A69-8FD7-2FCDE1DAF778}"/>
                </c:ext>
              </c:extLst>
            </c:dLbl>
            <c:dLbl>
              <c:idx val="2"/>
              <c:layout>
                <c:manualLayout>
                  <c:x val="7.3638956188168722E-2"/>
                  <c:y val="5.0830428983262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DF-4A69-8FD7-2FCDE1DAF778}"/>
                </c:ext>
              </c:extLst>
            </c:dLbl>
            <c:dLbl>
              <c:idx val="3"/>
              <c:layout>
                <c:manualLayout>
                  <c:x val="0.10749495255400755"/>
                  <c:y val="-1.63934426229508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DF-4A69-8FD7-2FCDE1DAF778}"/>
                </c:ext>
              </c:extLst>
            </c:dLbl>
            <c:dLbl>
              <c:idx val="4"/>
              <c:layout>
                <c:manualLayout>
                  <c:x val="0.16446812537855846"/>
                  <c:y val="-5.03721870831719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DF-4A69-8FD7-2FCDE1DAF778}"/>
                </c:ext>
              </c:extLst>
            </c:dLbl>
            <c:dLbl>
              <c:idx val="5"/>
              <c:layout>
                <c:manualLayout>
                  <c:x val="0.23679247425802544"/>
                  <c:y val="-3.9221634180973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DF-4A69-8FD7-2FCDE1DAF778}"/>
                </c:ext>
              </c:extLst>
            </c:dLbl>
            <c:dLbl>
              <c:idx val="6"/>
              <c:layout>
                <c:manualLayout>
                  <c:x val="8.6915146842599655E-2"/>
                  <c:y val="1.70193180828693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DF-4A69-8FD7-2FCDE1DAF778}"/>
                </c:ext>
              </c:extLst>
            </c:dLbl>
            <c:dLbl>
              <c:idx val="7"/>
              <c:layout>
                <c:manualLayout>
                  <c:x val="0.12954420023339772"/>
                  <c:y val="3.15955766192733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DF-4A69-8FD7-2FCDE1DAF778}"/>
                </c:ext>
              </c:extLst>
            </c:dLbl>
            <c:dLbl>
              <c:idx val="8"/>
              <c:layout>
                <c:manualLayout>
                  <c:x val="0.22318828124012571"/>
                  <c:y val="-5.3239790523814855E-5"/>
                </c:manualLayout>
              </c:layout>
              <c:tx>
                <c:rich>
                  <a:bodyPr/>
                  <a:lstStyle/>
                  <a:p>
                    <a:fld id="{A60EFFD7-D3F4-4A5A-AD76-B793C3BF292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EDF-4A69-8FD7-2FCDE1DAF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პასუხის გაცემა</c:v>
                </c:pt>
                <c:pt idx="1">
                  <c:v>სხვა ქვეყანაში ცხოვრების სურვილი</c:v>
                </c:pt>
                <c:pt idx="2">
                  <c:v>პოლიტიკური მდგომარეობა</c:v>
                </c:pt>
                <c:pt idx="3">
                  <c:v>ჯანმრთელობის პრობლემები</c:v>
                </c:pt>
                <c:pt idx="4">
                  <c:v>უმუშევრობა</c:v>
                </c:pt>
                <c:pt idx="5">
                  <c:v>მძიმე ეკონომიკური მდგომარეობა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 formatCode="0%">
                  <c:v>4.4999999999999998E-2</c:v>
                </c:pt>
                <c:pt idx="1">
                  <c:v>6.8000000000000005E-2</c:v>
                </c:pt>
                <c:pt idx="2">
                  <c:v>9.7000000000000003E-2</c:v>
                </c:pt>
                <c:pt idx="3">
                  <c:v>0.20699999999999999</c:v>
                </c:pt>
                <c:pt idx="4" formatCode="0%">
                  <c:v>0.33800000000000002</c:v>
                </c:pt>
                <c:pt idx="5" formatCode="0%">
                  <c:v>0.83399999999999996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EDF-4A69-8FD7-2FCDE1DAF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პასუხის გაცემა</c:v>
                </c:pt>
                <c:pt idx="1">
                  <c:v>სხვა ქვეყანაში ცხოვრების სურვილი</c:v>
                </c:pt>
                <c:pt idx="2">
                  <c:v>პოლიტიკური მდგომარეობა</c:v>
                </c:pt>
                <c:pt idx="3">
                  <c:v>ჯანმრთელობის პრობლემები</c:v>
                </c:pt>
                <c:pt idx="4">
                  <c:v>უმუშევრობა</c:v>
                </c:pt>
                <c:pt idx="5">
                  <c:v>მძიმე ეკონომიკური მდგომარეობა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0.755</c:v>
                </c:pt>
                <c:pt idx="1">
                  <c:v>0.73199999999999998</c:v>
                </c:pt>
                <c:pt idx="2">
                  <c:v>0.70300000000000007</c:v>
                </c:pt>
                <c:pt idx="3">
                  <c:v>0.59300000000000008</c:v>
                </c:pt>
                <c:pt idx="4">
                  <c:v>0.46200000000000002</c:v>
                </c:pt>
                <c:pt idx="5">
                  <c:v>-3.3999999999999919E-2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DF-4A69-8FD7-2FCDE1DAF7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83604343327276398"/>
          <c:y val="0.85195753194785073"/>
          <c:w val="0.16312361195235212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255536019162656E-2"/>
          <c:y val="0"/>
          <c:w val="0.94391425790877259"/>
          <c:h val="0.6603335691831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5766779152605923E-4"/>
                  <c:y val="-3.2513464236279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0-4D21-8ABF-43D5D4F6B933}"/>
                </c:ext>
              </c:extLst>
            </c:dLbl>
            <c:dLbl>
              <c:idx val="1"/>
              <c:layout>
                <c:manualLayout>
                  <c:x val="8.7866137519326919E-3"/>
                  <c:y val="-8.73055089422129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766404199475063E-2"/>
                      <c:h val="0.108537325623320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70-4D21-8ABF-43D5D4F6B933}"/>
                </c:ext>
              </c:extLst>
            </c:dLbl>
            <c:dLbl>
              <c:idx val="2"/>
              <c:layout>
                <c:manualLayout>
                  <c:x val="1.4824551425453841E-3"/>
                  <c:y val="-2.0105651350543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70-4D21-8ABF-43D5D4F6B933}"/>
                </c:ext>
              </c:extLst>
            </c:dLbl>
            <c:dLbl>
              <c:idx val="3"/>
              <c:layout>
                <c:manualLayout>
                  <c:x val="-3.3216634437550022E-3"/>
                  <c:y val="-2.1889099305624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70-4D21-8ABF-43D5D4F6B933}"/>
                </c:ext>
              </c:extLst>
            </c:dLbl>
            <c:dLbl>
              <c:idx val="4"/>
              <c:layout>
                <c:manualLayout>
                  <c:x val="-8.3231169137565667E-4"/>
                  <c:y val="-4.7341550660598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70-4D21-8ABF-43D5D4F6B933}"/>
                </c:ext>
              </c:extLst>
            </c:dLbl>
            <c:dLbl>
              <c:idx val="5"/>
              <c:layout>
                <c:manualLayout>
                  <c:x val="-2.1401819154628142E-3"/>
                  <c:y val="-1.41741143116604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70-4D21-8ABF-43D5D4F6B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ძალიან ადვილია</c:v>
                </c:pt>
                <c:pt idx="1">
                  <c:v>ადვილია</c:v>
                </c:pt>
                <c:pt idx="2">
                  <c:v>არც ადვილია, არც რთულია</c:v>
                </c:pt>
                <c:pt idx="3">
                  <c:v>რთულია</c:v>
                </c:pt>
                <c:pt idx="4">
                  <c:v>ძალიან რთულია</c:v>
                </c:pt>
                <c:pt idx="5">
                  <c:v>მიჭირს პასუხი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6.6000000000000003E-2</c:v>
                </c:pt>
                <c:pt idx="1">
                  <c:v>6.3E-2</c:v>
                </c:pt>
                <c:pt idx="2">
                  <c:v>0.14299999999999999</c:v>
                </c:pt>
                <c:pt idx="3" formatCode="0%">
                  <c:v>0.156</c:v>
                </c:pt>
                <c:pt idx="4">
                  <c:v>0.38600000000000001</c:v>
                </c:pt>
                <c:pt idx="5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70-4D21-8ABF-43D5D4F6B9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ძალიან ადვილია</c:v>
                </c:pt>
                <c:pt idx="1">
                  <c:v>ადვილია</c:v>
                </c:pt>
                <c:pt idx="2">
                  <c:v>არც ადვილია, არც რთულია</c:v>
                </c:pt>
                <c:pt idx="3">
                  <c:v>რთულია</c:v>
                </c:pt>
                <c:pt idx="4">
                  <c:v>ძალიან რთულია</c:v>
                </c:pt>
                <c:pt idx="5">
                  <c:v>მიჭირს პასუხი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0.73399999999999999</c:v>
                </c:pt>
                <c:pt idx="1">
                  <c:v>0.7370000000000001</c:v>
                </c:pt>
                <c:pt idx="2">
                  <c:v>0.65700000000000003</c:v>
                </c:pt>
                <c:pt idx="3">
                  <c:v>0.64400000000000002</c:v>
                </c:pt>
                <c:pt idx="4">
                  <c:v>0.41400000000000003</c:v>
                </c:pt>
                <c:pt idx="5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70-4D21-8ABF-43D5D4F6B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44"/>
        <c:axId val="761757519"/>
        <c:axId val="761756687"/>
      </c:barChart>
      <c:catAx>
        <c:axId val="76175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87453480814898132"/>
          <c:y val="0.85120647833712726"/>
          <c:w val="0.10556830396200473"/>
          <c:h val="9.4937373334662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13850958503596"/>
          <c:y val="1.6026672793893467E-2"/>
          <c:w val="0.45586149041496393"/>
          <c:h val="0.939284675953967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2788896061975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8-4604-A200-84786B536850}"/>
                </c:ext>
              </c:extLst>
            </c:dLbl>
            <c:dLbl>
              <c:idx val="1"/>
              <c:layout>
                <c:manualLayout>
                  <c:x val="3.6582741553690477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8-4604-A200-84786B536850}"/>
                </c:ext>
              </c:extLst>
            </c:dLbl>
            <c:dLbl>
              <c:idx val="2"/>
              <c:layout>
                <c:manualLayout>
                  <c:x val="3.6582741553690554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8-4604-A200-84786B536850}"/>
                </c:ext>
              </c:extLst>
            </c:dLbl>
            <c:dLbl>
              <c:idx val="3"/>
              <c:layout>
                <c:manualLayout>
                  <c:x val="3.60596710433791E-2"/>
                  <c:y val="-2.55330014043160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88-4604-A200-84786B536850}"/>
                </c:ext>
              </c:extLst>
            </c:dLbl>
            <c:dLbl>
              <c:idx val="4"/>
              <c:layout>
                <c:manualLayout>
                  <c:x val="4.26784531210550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88-4604-A200-84786B536850}"/>
                </c:ext>
              </c:extLst>
            </c:dLbl>
            <c:dLbl>
              <c:idx val="5"/>
              <c:layout>
                <c:manualLayout>
                  <c:x val="4.4830379094801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88-4604-A200-84786B536850}"/>
                </c:ext>
              </c:extLst>
            </c:dLbl>
            <c:dLbl>
              <c:idx val="6"/>
              <c:layout>
                <c:manualLayout>
                  <c:x val="4.949429739616949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88-4604-A200-84786B536850}"/>
                </c:ext>
              </c:extLst>
            </c:dLbl>
            <c:dLbl>
              <c:idx val="7"/>
              <c:layout>
                <c:manualLayout>
                  <c:x val="4.734237142242298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88-4604-A200-84786B536850}"/>
                </c:ext>
              </c:extLst>
            </c:dLbl>
            <c:dLbl>
              <c:idx val="8"/>
              <c:layout>
                <c:manualLayout>
                  <c:x val="4.6424837631254698E-2"/>
                  <c:y val="-4.680996182190422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88-4604-A200-84786B536850}"/>
                </c:ext>
              </c:extLst>
            </c:dLbl>
            <c:dLbl>
              <c:idx val="9"/>
              <c:layout>
                <c:manualLayout>
                  <c:x val="8.545151001694401E-2"/>
                  <c:y val="3.166852270793743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88-4604-A200-84786B536850}"/>
                </c:ext>
              </c:extLst>
            </c:dLbl>
            <c:dLbl>
              <c:idx val="10"/>
              <c:layout>
                <c:manualLayout>
                  <c:x val="3.5676019136848321E-2"/>
                  <c:y val="-4.91675108057219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88-4604-A200-84786B536850}"/>
                </c:ext>
              </c:extLst>
            </c:dLbl>
            <c:dLbl>
              <c:idx val="11"/>
              <c:layout>
                <c:manualLayout>
                  <c:x val="0.1332089936542742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88-4604-A200-84786B536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არ ვიცი/მიჭირს პასუხის გაცემა</c:v>
                </c:pt>
                <c:pt idx="1">
                  <c:v>სხვა</c:v>
                </c:pt>
                <c:pt idx="2">
                  <c:v>ადამიანებს შორის კონტაქტების გაღრმავება</c:v>
                </c:pt>
                <c:pt idx="3">
                  <c:v>გრძელვადიანი დასაქმების მეტი შესაძლებლობა</c:v>
                </c:pt>
                <c:pt idx="4">
                  <c:v>სამედიცინო სერვისებით სარგებლობის მეტი შესაძლებლობა</c:v>
                </c:pt>
                <c:pt idx="5">
                  <c:v>მოკლევადიანი დასაქმებისთვის მეტი შესაძლებლობა</c:v>
                </c:pt>
                <c:pt idx="6">
                  <c:v>საქმიანი ურთიერთობების დამყარების შესაძლებლობა</c:v>
                </c:pt>
                <c:pt idx="7">
                  <c:v>ოჯახის წევრების მონახულების შესაძლებლობა</c:v>
                </c:pt>
                <c:pt idx="8">
                  <c:v>მეტი განათლების შესაძლებლობა</c:v>
                </c:pt>
                <c:pt idx="9">
                  <c:v>გამარტივებული მოგზაურობა</c:v>
                </c:pt>
                <c:pt idx="10">
                  <c:v>არ მოაქვს დადებითი შედეგი</c:v>
                </c:pt>
                <c:pt idx="11">
                  <c:v>არ მოაქვს არანაირი შედეგი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2.3E-2</c:v>
                </c:pt>
                <c:pt idx="1">
                  <c:v>1.0999999999999999E-2</c:v>
                </c:pt>
                <c:pt idx="2">
                  <c:v>3.3000000000000002E-2</c:v>
                </c:pt>
                <c:pt idx="3">
                  <c:v>3.9E-2</c:v>
                </c:pt>
                <c:pt idx="4">
                  <c:v>5.3999999999999999E-2</c:v>
                </c:pt>
                <c:pt idx="5">
                  <c:v>6.7000000000000004E-2</c:v>
                </c:pt>
                <c:pt idx="6">
                  <c:v>7.1999999999999995E-2</c:v>
                </c:pt>
                <c:pt idx="7">
                  <c:v>8.4000000000000005E-2</c:v>
                </c:pt>
                <c:pt idx="8">
                  <c:v>9.7000000000000003E-2</c:v>
                </c:pt>
                <c:pt idx="9">
                  <c:v>0.27400000000000002</c:v>
                </c:pt>
                <c:pt idx="10">
                  <c:v>6.5000000000000002E-2</c:v>
                </c:pt>
                <c:pt idx="1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88-4604-A200-84786B5368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არ ვიცი/მიჭირს პასუხის გაცემა</c:v>
                </c:pt>
                <c:pt idx="1">
                  <c:v>სხვა</c:v>
                </c:pt>
                <c:pt idx="2">
                  <c:v>ადამიანებს შორის კონტაქტების გაღრმავება</c:v>
                </c:pt>
                <c:pt idx="3">
                  <c:v>გრძელვადიანი დასაქმების მეტი შესაძლებლობა</c:v>
                </c:pt>
                <c:pt idx="4">
                  <c:v>სამედიცინო სერვისებით სარგებლობის მეტი შესაძლებლობა</c:v>
                </c:pt>
                <c:pt idx="5">
                  <c:v>მოკლევადიანი დასაქმებისთვის მეტი შესაძლებლობა</c:v>
                </c:pt>
                <c:pt idx="6">
                  <c:v>საქმიანი ურთიერთობების დამყარების შესაძლებლობა</c:v>
                </c:pt>
                <c:pt idx="7">
                  <c:v>ოჯახის წევრების მონახულების შესაძლებლობა</c:v>
                </c:pt>
                <c:pt idx="8">
                  <c:v>მეტი განათლების შესაძლებლობა</c:v>
                </c:pt>
                <c:pt idx="9">
                  <c:v>გამარტივებული მოგზაურობა</c:v>
                </c:pt>
                <c:pt idx="10">
                  <c:v>არ მოაქვს დადებითი შედეგი</c:v>
                </c:pt>
                <c:pt idx="11">
                  <c:v>არ მოაქვს არანაირი შედეგი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0.97699999999999998</c:v>
                </c:pt>
                <c:pt idx="1">
                  <c:v>0.98899999999999999</c:v>
                </c:pt>
                <c:pt idx="2">
                  <c:v>0.96699999999999997</c:v>
                </c:pt>
                <c:pt idx="3">
                  <c:v>0.96099999999999997</c:v>
                </c:pt>
                <c:pt idx="4">
                  <c:v>0.94599999999999995</c:v>
                </c:pt>
                <c:pt idx="5">
                  <c:v>0.93300000000000005</c:v>
                </c:pt>
                <c:pt idx="6">
                  <c:v>0.92800000000000005</c:v>
                </c:pt>
                <c:pt idx="7">
                  <c:v>0.91600000000000004</c:v>
                </c:pt>
                <c:pt idx="8">
                  <c:v>0.90300000000000002</c:v>
                </c:pt>
                <c:pt idx="9">
                  <c:v>0.72599999999999998</c:v>
                </c:pt>
                <c:pt idx="10">
                  <c:v>0.93500000000000005</c:v>
                </c:pt>
                <c:pt idx="11">
                  <c:v>0.51300000000000001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188-4604-A200-84786B5368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65090110967141768"/>
          <c:y val="0.77614438833196886"/>
          <c:w val="0.17201685490474869"/>
          <c:h val="6.6164142943670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673995460712337"/>
          <c:y val="8.3004824914350128E-2"/>
          <c:w val="0.59326004539287658"/>
          <c:h val="0.86193519471126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8441677616213251"/>
                  <c:y val="-2.41211651822210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3F-4B02-B5F9-F81B4DB99B89}"/>
                </c:ext>
              </c:extLst>
            </c:dLbl>
            <c:dLbl>
              <c:idx val="1"/>
              <c:layout>
                <c:manualLayout>
                  <c:x val="6.7596824097066383E-2"/>
                  <c:y val="5.46448087431693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F-4B02-B5F9-F81B4DB99B89}"/>
                </c:ext>
              </c:extLst>
            </c:dLbl>
            <c:dLbl>
              <c:idx val="2"/>
              <c:layout>
                <c:manualLayout>
                  <c:x val="2.6732920520857222E-2"/>
                  <c:y val="9.010412160017116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3F-4B02-B5F9-F81B4DB99B89}"/>
                </c:ext>
              </c:extLst>
            </c:dLbl>
            <c:dLbl>
              <c:idx val="3"/>
              <c:layout>
                <c:manualLayout>
                  <c:x val="3.3876445056018487E-2"/>
                  <c:y val="3.66300366300359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3F-4B02-B5F9-F81B4DB99B89}"/>
                </c:ext>
              </c:extLst>
            </c:dLbl>
            <c:dLbl>
              <c:idx val="4"/>
              <c:layout>
                <c:manualLayout>
                  <c:x val="5.50211077984184E-2"/>
                  <c:y val="-3.054425889071558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3F-4B02-B5F9-F81B4DB99B89}"/>
                </c:ext>
              </c:extLst>
            </c:dLbl>
            <c:dLbl>
              <c:idx val="5"/>
              <c:layout>
                <c:manualLayout>
                  <c:x val="7.8563125657792943E-2"/>
                  <c:y val="-1.09289617486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3F-4B02-B5F9-F81B4DB99B89}"/>
                </c:ext>
              </c:extLst>
            </c:dLbl>
            <c:dLbl>
              <c:idx val="6"/>
              <c:layout>
                <c:manualLayout>
                  <c:x val="9.890086554714633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3F-4B02-B5F9-F81B4DB99B89}"/>
                </c:ext>
              </c:extLst>
            </c:dLbl>
            <c:dLbl>
              <c:idx val="7"/>
              <c:layout>
                <c:manualLayout>
                  <c:x val="0.11631371221632647"/>
                  <c:y val="-4.53379802934469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3F-4B02-B5F9-F81B4DB99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მიჭირს პასუხის გაცემა</c:v>
                </c:pt>
                <c:pt idx="1">
                  <c:v>სხვა</c:v>
                </c:pt>
                <c:pt idx="2">
                  <c:v>არსად</c:v>
                </c:pt>
                <c:pt idx="3">
                  <c:v>ესპანეთი</c:v>
                </c:pt>
                <c:pt idx="4">
                  <c:v>თურქეთი</c:v>
                </c:pt>
                <c:pt idx="5">
                  <c:v>იტალია</c:v>
                </c:pt>
                <c:pt idx="6">
                  <c:v>გერმანია</c:v>
                </c:pt>
                <c:pt idx="7">
                  <c:v>საფრანგეთი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0.59799999999999998</c:v>
                </c:pt>
                <c:pt idx="1">
                  <c:v>0.09</c:v>
                </c:pt>
                <c:pt idx="2">
                  <c:v>1.4999999999999999E-2</c:v>
                </c:pt>
                <c:pt idx="3">
                  <c:v>2.9000000000000001E-2</c:v>
                </c:pt>
                <c:pt idx="4">
                  <c:v>3.1E-2</c:v>
                </c:pt>
                <c:pt idx="5">
                  <c:v>3.5999999999999997E-2</c:v>
                </c:pt>
                <c:pt idx="6">
                  <c:v>0.129</c:v>
                </c:pt>
                <c:pt idx="7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3F-4B02-B5F9-F81B4DB99B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მიჭირს პასუხის გაცემა</c:v>
                </c:pt>
                <c:pt idx="1">
                  <c:v>სხვა</c:v>
                </c:pt>
                <c:pt idx="2">
                  <c:v>არსად</c:v>
                </c:pt>
                <c:pt idx="3">
                  <c:v>ესპანეთი</c:v>
                </c:pt>
                <c:pt idx="4">
                  <c:v>თურქეთი</c:v>
                </c:pt>
                <c:pt idx="5">
                  <c:v>იტალია</c:v>
                </c:pt>
                <c:pt idx="6">
                  <c:v>გერმანია</c:v>
                </c:pt>
                <c:pt idx="7">
                  <c:v>საფრანგეთი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0.20200000000000007</c:v>
                </c:pt>
                <c:pt idx="1">
                  <c:v>0.71000000000000008</c:v>
                </c:pt>
                <c:pt idx="2">
                  <c:v>0.78500000000000003</c:v>
                </c:pt>
                <c:pt idx="3">
                  <c:v>0.77100000000000002</c:v>
                </c:pt>
                <c:pt idx="4">
                  <c:v>0.76900000000000002</c:v>
                </c:pt>
                <c:pt idx="5">
                  <c:v>0.76400000000000001</c:v>
                </c:pt>
                <c:pt idx="6">
                  <c:v>0.67100000000000004</c:v>
                </c:pt>
                <c:pt idx="7">
                  <c:v>0.59100000000000008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3F-4B02-B5F9-F81B4DB99B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61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8370375671071123"/>
          <c:y val="0.11599156662794202"/>
          <c:w val="0.11390148986053208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92632691746868"/>
          <c:y val="1.5104986876640429E-2"/>
          <c:w val="0.70207367308253121"/>
          <c:h val="0.967469519939039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F6FC6">
                <a:lumMod val="50000"/>
                <a:alpha val="86000"/>
              </a:srgbClr>
            </a:solidFill>
            <a:ln>
              <a:solidFill>
                <a:srgbClr val="DBEFF9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0277491598596898"/>
                  <c:y val="5.46448087431693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D6-4B4A-82FB-13D7FEC7F7F3}"/>
                </c:ext>
              </c:extLst>
            </c:dLbl>
            <c:dLbl>
              <c:idx val="1"/>
              <c:layout>
                <c:manualLayout>
                  <c:x val="6.5513327687971593E-2"/>
                  <c:y val="2.35076065728750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D6-4B4A-82FB-13D7FEC7F7F3}"/>
                </c:ext>
              </c:extLst>
            </c:dLbl>
            <c:dLbl>
              <c:idx val="2"/>
              <c:layout>
                <c:manualLayout>
                  <c:x val="6.7828094521892632E-2"/>
                  <c:y val="2.35076065728750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D6-4B4A-82FB-13D7FEC7F7F3}"/>
                </c:ext>
              </c:extLst>
            </c:dLbl>
            <c:dLbl>
              <c:idx val="3"/>
              <c:layout>
                <c:manualLayout>
                  <c:x val="9.0497002481431388E-2"/>
                  <c:y val="3.15955766192721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D6-4B4A-82FB-13D7FEC7F7F3}"/>
                </c:ext>
              </c:extLst>
            </c:dLbl>
            <c:dLbl>
              <c:idx val="4"/>
              <c:layout>
                <c:manualLayout>
                  <c:x val="0.10420450364265214"/>
                  <c:y val="-3.92216341809737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D6-4B4A-82FB-13D7FEC7F7F3}"/>
                </c:ext>
              </c:extLst>
            </c:dLbl>
            <c:dLbl>
              <c:idx val="5"/>
              <c:layout>
                <c:manualLayout>
                  <c:x val="0.16182151388379815"/>
                  <c:y val="1.70193180828699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D6-4B4A-82FB-13D7FEC7F7F3}"/>
                </c:ext>
              </c:extLst>
            </c:dLbl>
            <c:dLbl>
              <c:idx val="6"/>
              <c:layout>
                <c:manualLayout>
                  <c:x val="0.18545392106360536"/>
                  <c:y val="-5.03721870831719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D6-4B4A-82FB-13D7FEC7F7F3}"/>
                </c:ext>
              </c:extLst>
            </c:dLbl>
            <c:dLbl>
              <c:idx val="7"/>
              <c:layout>
                <c:manualLayout>
                  <c:x val="0.21890791740920018"/>
                  <c:y val="-5.3239790523814855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D6-4B4A-82FB-13D7FEC7F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არ ვიცი/მიჭირს პასუხის გაცემა</c:v>
                </c:pt>
                <c:pt idx="1">
                  <c:v>სხვა </c:v>
                </c:pt>
                <c:pt idx="2">
                  <c:v>ეთნიკური/რელიგიური დევნა</c:v>
                </c:pt>
                <c:pt idx="3">
                  <c:v>სექსუალური ნიშნით დევნა</c:v>
                </c:pt>
                <c:pt idx="4">
                  <c:v>უმუშევრობა</c:v>
                </c:pt>
                <c:pt idx="5">
                  <c:v>ჯანმრთელობის პრობლემები</c:v>
                </c:pt>
                <c:pt idx="6">
                  <c:v>პოლიტიკური დევნა</c:v>
                </c:pt>
                <c:pt idx="7">
                  <c:v>მძიმე ეკონომიკური მდგომარეობა</c:v>
                </c:pt>
              </c:strCache>
            </c:strRef>
          </c:cat>
          <c:val>
            <c:numRef>
              <c:f>Sheet1!$B$2:$B$9</c:f>
              <c:numCache>
                <c:formatCode>###0%</c:formatCode>
                <c:ptCount val="8"/>
                <c:pt idx="0" formatCode="0%">
                  <c:v>0.15</c:v>
                </c:pt>
                <c:pt idx="1">
                  <c:v>8.0000000000000002E-3</c:v>
                </c:pt>
                <c:pt idx="2">
                  <c:v>9.6000000000000002E-2</c:v>
                </c:pt>
                <c:pt idx="3">
                  <c:v>0.10100000000000001</c:v>
                </c:pt>
                <c:pt idx="4" formatCode="0%">
                  <c:v>0.15</c:v>
                </c:pt>
                <c:pt idx="5">
                  <c:v>0.309</c:v>
                </c:pt>
                <c:pt idx="6">
                  <c:v>0.33400000000000002</c:v>
                </c:pt>
                <c:pt idx="7" formatCode="0%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6-4B4A-82FB-13D7FEC7F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არ ვიცი/მიჭირს პასუხის გაცემა</c:v>
                </c:pt>
                <c:pt idx="1">
                  <c:v>სხვა </c:v>
                </c:pt>
                <c:pt idx="2">
                  <c:v>ეთნიკური/რელიგიური დევნა</c:v>
                </c:pt>
                <c:pt idx="3">
                  <c:v>სექსუალური ნიშნით დევნა</c:v>
                </c:pt>
                <c:pt idx="4">
                  <c:v>უმუშევრობა</c:v>
                </c:pt>
                <c:pt idx="5">
                  <c:v>ჯანმრთელობის პრობლემები</c:v>
                </c:pt>
                <c:pt idx="6">
                  <c:v>პოლიტიკური დევნა</c:v>
                </c:pt>
                <c:pt idx="7">
                  <c:v>მძიმე ეკონომიკური მდგომარეობა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0.65</c:v>
                </c:pt>
                <c:pt idx="1">
                  <c:v>0.79200000000000004</c:v>
                </c:pt>
                <c:pt idx="2">
                  <c:v>0.70400000000000007</c:v>
                </c:pt>
                <c:pt idx="3">
                  <c:v>0.69900000000000007</c:v>
                </c:pt>
                <c:pt idx="4">
                  <c:v>0.65</c:v>
                </c:pt>
                <c:pt idx="5">
                  <c:v>0.49100000000000005</c:v>
                </c:pt>
                <c:pt idx="6">
                  <c:v>0.46600000000000003</c:v>
                </c:pt>
                <c:pt idx="7">
                  <c:v>0.35700000000000004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D6-4B4A-82FB-13D7FEC7F7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85972649446856531"/>
          <c:y val="0.83631318262636511"/>
          <c:w val="0.12844715088184067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92632691746868"/>
          <c:y val="4.736306141797085E-2"/>
          <c:w val="0.70207367308253121"/>
          <c:h val="0.897577025141187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3450606174228216"/>
                  <c:y val="-5.55555677068170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21-4EDC-B4D3-F18930A5B41D}"/>
                </c:ext>
              </c:extLst>
            </c:dLbl>
            <c:dLbl>
              <c:idx val="1"/>
              <c:layout>
                <c:manualLayout>
                  <c:x val="3.9656559783959551E-2"/>
                  <c:y val="-1.61734522521189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21-4EDC-B4D3-F18930A5B41D}"/>
                </c:ext>
              </c:extLst>
            </c:dLbl>
            <c:dLbl>
              <c:idx val="2"/>
              <c:layout>
                <c:manualLayout>
                  <c:x val="0.17580402449693788"/>
                  <c:y val="-5.98250349573577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21-4EDC-B4D3-F18930A5B41D}"/>
                </c:ext>
              </c:extLst>
            </c:dLbl>
            <c:dLbl>
              <c:idx val="3"/>
              <c:layout>
                <c:manualLayout>
                  <c:x val="0.17578240219972491"/>
                  <c:y val="-4.269467250539643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21-4EDC-B4D3-F18930A5B41D}"/>
                </c:ext>
              </c:extLst>
            </c:dLbl>
            <c:dLbl>
              <c:idx val="4"/>
              <c:layout>
                <c:manualLayout>
                  <c:x val="9.1070616172978375E-2"/>
                  <c:y val="-6.63145376890939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21-4EDC-B4D3-F18930A5B41D}"/>
                </c:ext>
              </c:extLst>
            </c:dLbl>
            <c:dLbl>
              <c:idx val="5"/>
              <c:layout>
                <c:manualLayout>
                  <c:x val="4.221809773778272E-2"/>
                  <c:y val="5.93722789528169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21-4EDC-B4D3-F18930A5B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პასუხის გაცემა</c:v>
                </c:pt>
                <c:pt idx="1">
                  <c:v>ძალიან გართულდა</c:v>
                </c:pt>
                <c:pt idx="2">
                  <c:v>გართულდა</c:v>
                </c:pt>
                <c:pt idx="3">
                  <c:v>არც გამარტივდა, არც გართულდა</c:v>
                </c:pt>
                <c:pt idx="4">
                  <c:v>გამარტივდა</c:v>
                </c:pt>
                <c:pt idx="5">
                  <c:v>ძალიან გამარტივდა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0.24199999999999999</c:v>
                </c:pt>
                <c:pt idx="1">
                  <c:v>4.8000000000000001E-2</c:v>
                </c:pt>
                <c:pt idx="2" formatCode="0%">
                  <c:v>0.34300000000000003</c:v>
                </c:pt>
                <c:pt idx="3">
                  <c:v>0.21099999999999999</c:v>
                </c:pt>
                <c:pt idx="4">
                  <c:v>0.14499999999999999</c:v>
                </c:pt>
                <c:pt idx="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21-4EDC-B4D3-F18930A5B4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არ ვიცი/მიჭირს პასუხის გაცემა</c:v>
                </c:pt>
                <c:pt idx="1">
                  <c:v>ძალიან გართულდა</c:v>
                </c:pt>
                <c:pt idx="2">
                  <c:v>გართულდა</c:v>
                </c:pt>
                <c:pt idx="3">
                  <c:v>არც გამარტივდა, არც გართულდა</c:v>
                </c:pt>
                <c:pt idx="4">
                  <c:v>გამარტივდა</c:v>
                </c:pt>
                <c:pt idx="5">
                  <c:v>ძალიან გამარტივდა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0.55800000000000005</c:v>
                </c:pt>
                <c:pt idx="1">
                  <c:v>0.752</c:v>
                </c:pt>
                <c:pt idx="2">
                  <c:v>0.45700000000000002</c:v>
                </c:pt>
                <c:pt idx="3">
                  <c:v>0.58900000000000008</c:v>
                </c:pt>
                <c:pt idx="4">
                  <c:v>0.65500000000000003</c:v>
                </c:pt>
                <c:pt idx="5">
                  <c:v>0.78900000000000003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21-4EDC-B4D3-F18930A5B4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8521163604549431"/>
          <c:y val="0.85244239531843102"/>
          <c:w val="0.1422580927384077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513734165371262"/>
          <c:y val="8.0359330083739536E-2"/>
          <c:w val="0.59326004539287658"/>
          <c:h val="0.86193519471126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0895803161695274E-2"/>
                  <c:y val="-9.700064310872375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55-44ED-A4D7-B1DBE72A5748}"/>
                </c:ext>
              </c:extLst>
            </c:dLbl>
            <c:dLbl>
              <c:idx val="1"/>
              <c:layout>
                <c:manualLayout>
                  <c:x val="8.5220710329687796E-2"/>
                  <c:y val="-2.64550264550274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55-44ED-A4D7-B1DBE72A5748}"/>
                </c:ext>
              </c:extLst>
            </c:dLbl>
            <c:dLbl>
              <c:idx val="2"/>
              <c:layout>
                <c:manualLayout>
                  <c:x val="5.5071554496208618E-2"/>
                  <c:y val="-5.29100529100529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55-44ED-A4D7-B1DBE72A5748}"/>
                </c:ext>
              </c:extLst>
            </c:dLbl>
            <c:dLbl>
              <c:idx val="3"/>
              <c:layout>
                <c:manualLayout>
                  <c:x val="5.7783926128599547E-2"/>
                  <c:y val="-7.93650793650793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55-44ED-A4D7-B1DBE72A5748}"/>
                </c:ext>
              </c:extLst>
            </c:dLbl>
            <c:dLbl>
              <c:idx val="4"/>
              <c:layout>
                <c:manualLayout>
                  <c:x val="4.109896036479916E-2"/>
                  <c:y val="-1.06984543598716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55-44ED-A4D7-B1DBE72A5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არ ვიცი/მიჭირს პასუხის გაცემა</c:v>
                </c:pt>
                <c:pt idx="1">
                  <c:v>არც ერთ შემთხვევაში არ მოვითხოვდი</c:v>
                </c:pt>
                <c:pt idx="2">
                  <c:v>უფრო არ მოვითხოვდი</c:v>
                </c:pt>
                <c:pt idx="3">
                  <c:v>უფრო მოვითხოვდი</c:v>
                </c:pt>
                <c:pt idx="4">
                  <c:v>აუცილებლად მოვითხოვდი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0.13400000000000001</c:v>
                </c:pt>
                <c:pt idx="1">
                  <c:v>0.44800000000000001</c:v>
                </c:pt>
                <c:pt idx="2">
                  <c:v>0.154</c:v>
                </c:pt>
                <c:pt idx="3">
                  <c:v>0.16800000000000001</c:v>
                </c:pt>
                <c:pt idx="4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55-44ED-A4D7-B1DBE72A57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არ ვიცი/მიჭირს პასუხის გაცემა</c:v>
                </c:pt>
                <c:pt idx="1">
                  <c:v>არც ერთ შემთხვევაში არ მოვითხოვდი</c:v>
                </c:pt>
                <c:pt idx="2">
                  <c:v>უფრო არ მოვითხოვდი</c:v>
                </c:pt>
                <c:pt idx="3">
                  <c:v>უფრო მოვითხოვდი</c:v>
                </c:pt>
                <c:pt idx="4">
                  <c:v>აუცილებლად მოვითხოვდი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0.66600000000000004</c:v>
                </c:pt>
                <c:pt idx="1">
                  <c:v>0.35200000000000004</c:v>
                </c:pt>
                <c:pt idx="2">
                  <c:v>0.64600000000000002</c:v>
                </c:pt>
                <c:pt idx="3">
                  <c:v>0.63200000000000001</c:v>
                </c:pt>
                <c:pt idx="4">
                  <c:v>0.70400000000000007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55-44ED-A4D7-B1DBE72A57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734007133808574E-2"/>
                  <c:y val="-4.941049035539164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55-44ED-A4D7-B1DBE72A5748}"/>
                </c:ext>
              </c:extLst>
            </c:dLbl>
            <c:dLbl>
              <c:idx val="1"/>
              <c:layout>
                <c:manualLayout>
                  <c:x val="7.5255725728816586E-2"/>
                  <c:y val="8.707244927707669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748495072240933E-2"/>
                      <c:h val="6.3437278673499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255-44ED-A4D7-B1DBE72A5748}"/>
                </c:ext>
              </c:extLst>
            </c:dLbl>
            <c:dLbl>
              <c:idx val="2"/>
              <c:layout>
                <c:manualLayout>
                  <c:x val="7.2844749753274388E-2"/>
                  <c:y val="-1.03784943548723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07195338446773E-2"/>
                      <c:h val="4.846528799284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55-44ED-A4D7-B1DBE72A5748}"/>
                </c:ext>
              </c:extLst>
            </c:dLbl>
            <c:dLbl>
              <c:idx val="3"/>
              <c:layout>
                <c:manualLayout>
                  <c:x val="5.2286247260025141E-2"/>
                  <c:y val="-9.6612923384576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55-44ED-A4D7-B1DBE72A5748}"/>
                </c:ext>
              </c:extLst>
            </c:dLbl>
            <c:dLbl>
              <c:idx val="4"/>
              <c:layout>
                <c:manualLayout>
                  <c:x val="3.6419851153322629E-2"/>
                  <c:y val="-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55-44ED-A4D7-B1DBE72A5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არ ვიცი/მიჭირს პასუხის გაცემა</c:v>
                </c:pt>
                <c:pt idx="1">
                  <c:v>არც ერთ შემთხვევაში არ მოვითხოვდი</c:v>
                </c:pt>
                <c:pt idx="2">
                  <c:v>უფრო არ მოვითხოვდი</c:v>
                </c:pt>
                <c:pt idx="3">
                  <c:v>უფრო მოვითხოვდი</c:v>
                </c:pt>
                <c:pt idx="4">
                  <c:v>აუცილებლად მოვითხოვდი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0.219</c:v>
                </c:pt>
                <c:pt idx="1">
                  <c:v>0.379</c:v>
                </c:pt>
                <c:pt idx="2">
                  <c:v>0.23100000000000001</c:v>
                </c:pt>
                <c:pt idx="3">
                  <c:v>0.123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55-44ED-A4D7-B1DBE72A57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არ ვიცი/მიჭირს პასუხის გაცემა</c:v>
                </c:pt>
                <c:pt idx="1">
                  <c:v>არც ერთ შემთხვევაში არ მოვითხოვდი</c:v>
                </c:pt>
                <c:pt idx="2">
                  <c:v>უფრო არ მოვითხოვდი</c:v>
                </c:pt>
                <c:pt idx="3">
                  <c:v>უფრო მოვითხოვდი</c:v>
                </c:pt>
                <c:pt idx="4">
                  <c:v>აუცილებლად მოვითხოვდი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0.58100000000000007</c:v>
                </c:pt>
                <c:pt idx="1">
                  <c:v>0.42100000000000004</c:v>
                </c:pt>
                <c:pt idx="2">
                  <c:v>0.56900000000000006</c:v>
                </c:pt>
                <c:pt idx="3">
                  <c:v>0.67700000000000005</c:v>
                </c:pt>
                <c:pt idx="4">
                  <c:v>0.753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55-44ED-A4D7-B1DBE72A57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9960009080356484E-2"/>
                  <c:y val="-3.04295296421280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55-44ED-A4D7-B1DBE72A5748}"/>
                </c:ext>
              </c:extLst>
            </c:dLbl>
            <c:dLbl>
              <c:idx val="1"/>
              <c:layout>
                <c:manualLayout>
                  <c:x val="7.2391362859802383E-2"/>
                  <c:y val="-5.9982085572636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55-44ED-A4D7-B1DBE72A5748}"/>
                </c:ext>
              </c:extLst>
            </c:dLbl>
            <c:dLbl>
              <c:idx val="2"/>
              <c:layout>
                <c:manualLayout>
                  <c:x val="6.7756292620166136E-2"/>
                  <c:y val="-6.80269133025048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55-44ED-A4D7-B1DBE72A5748}"/>
                </c:ext>
              </c:extLst>
            </c:dLbl>
            <c:dLbl>
              <c:idx val="3"/>
              <c:layout>
                <c:manualLayout>
                  <c:x val="7.144118103184699E-2"/>
                  <c:y val="-1.05820105820105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55-44ED-A4D7-B1DBE72A5748}"/>
                </c:ext>
              </c:extLst>
            </c:dLbl>
            <c:dLbl>
              <c:idx val="4"/>
              <c:layout>
                <c:manualLayout>
                  <c:x val="6.2211798684105424E-2"/>
                  <c:y val="-8.6884972711744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55-44ED-A4D7-B1DBE72A5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არ ვიცი/მიჭირს პასუხის გაცემა</c:v>
                </c:pt>
                <c:pt idx="1">
                  <c:v>არც ერთ შემთხვევაში არ მოვითხოვდი</c:v>
                </c:pt>
                <c:pt idx="2">
                  <c:v>უფრო არ მოვითხოვდი</c:v>
                </c:pt>
                <c:pt idx="3">
                  <c:v>უფრო მოვითხოვდი</c:v>
                </c:pt>
                <c:pt idx="4">
                  <c:v>აუცილებლად მოვითხოვდი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0.23599999999999999</c:v>
                </c:pt>
                <c:pt idx="1">
                  <c:v>0.32700000000000001</c:v>
                </c:pt>
                <c:pt idx="2">
                  <c:v>0.189</c:v>
                </c:pt>
                <c:pt idx="3">
                  <c:v>0.154</c:v>
                </c:pt>
                <c:pt idx="4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255-44ED-A4D7-B1DBE72A574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არ ვიცი/მიჭირს პასუხის გაცემა</c:v>
                </c:pt>
                <c:pt idx="1">
                  <c:v>არც ერთ შემთხვევაში არ მოვითხოვდი</c:v>
                </c:pt>
                <c:pt idx="2">
                  <c:v>უფრო არ მოვითხოვდი</c:v>
                </c:pt>
                <c:pt idx="3">
                  <c:v>უფრო მოვითხოვდი</c:v>
                </c:pt>
                <c:pt idx="4">
                  <c:v>აუცილებლად მოვითხოვდი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0.56400000000000006</c:v>
                </c:pt>
                <c:pt idx="1">
                  <c:v>0.47300000000000003</c:v>
                </c:pt>
                <c:pt idx="2">
                  <c:v>0.61099999999999999</c:v>
                </c:pt>
                <c:pt idx="3">
                  <c:v>0.64600000000000002</c:v>
                </c:pt>
                <c:pt idx="4">
                  <c:v>0.70700000000000007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5-44ED-A4D7-B1DBE72A57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181695766290083"/>
          <c:y val="1.7630868586446101E-2"/>
          <c:w val="0.67993930710352024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596057845710461"/>
          <c:y val="0.12050950867983608"/>
          <c:w val="0.70207367308253121"/>
          <c:h val="0.798114610673665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</c:spPr>
          <c:explosion val="3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0-4B7E-AF97-B867B6F85BFB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0-4B7E-AF97-B867B6F85BF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F6FC6">
                    <a:lumMod val="5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0-4B7E-AF97-B867B6F85BFB}"/>
              </c:ext>
            </c:extLst>
          </c:dPt>
          <c:dLbls>
            <c:dLbl>
              <c:idx val="0"/>
              <c:layout>
                <c:manualLayout>
                  <c:x val="-9.2207536557930264E-2"/>
                  <c:y val="-0.137878148210197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0-4B7E-AF97-B867B6F85BFB}"/>
                </c:ext>
              </c:extLst>
            </c:dLbl>
            <c:dLbl>
              <c:idx val="1"/>
              <c:layout>
                <c:manualLayout>
                  <c:x val="8.9410761154855647E-2"/>
                  <c:y val="2.9677779639247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0-4B7E-AF97-B867B6F85BFB}"/>
                </c:ext>
              </c:extLst>
            </c:dLbl>
            <c:dLbl>
              <c:idx val="2"/>
              <c:layout>
                <c:manualLayout>
                  <c:x val="3.08145856767904E-2"/>
                  <c:y val="0.159872228737365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0-4B7E-AF97-B867B6F85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სმენია საქართველოს უსაფრთხო ქვეყნად აღიარების შესახებ</c:v>
                </c:pt>
                <c:pt idx="1">
                  <c:v>არ სმენია საქართველოს უსაფრთხო ქვეყნად აღიარების შესახებ</c:v>
                </c:pt>
                <c:pt idx="2">
                  <c:v>უჭირს პასუხის გაცემა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0.60899999999999999</c:v>
                </c:pt>
                <c:pt idx="1">
                  <c:v>0.30099999999999999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A0-4B7E-AF97-B867B6F85B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A0-4B7E-AF97-B867B6F85BFB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8A0-4B7E-AF97-B867B6F85BFB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8A0-4B7E-AF97-B867B6F85BFB}"/>
              </c:ext>
            </c:extLst>
          </c:dPt>
          <c:cat>
            <c:strRef>
              <c:f>Sheet1!$A$2:$A$4</c:f>
              <c:strCache>
                <c:ptCount val="3"/>
                <c:pt idx="0">
                  <c:v>სმენია საქართველოს უსაფრთხო ქვეყნად აღიარების შესახებ</c:v>
                </c:pt>
                <c:pt idx="1">
                  <c:v>არ სმენია საქართველოს უსაფრთხო ქვეყნად აღიარების შესახებ</c:v>
                </c:pt>
                <c:pt idx="2">
                  <c:v>უჭირს პასუხის გაცემა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0.19100000000000006</c:v>
                </c:pt>
                <c:pt idx="1">
                  <c:v>0.49900000000000005</c:v>
                </c:pt>
                <c:pt idx="2">
                  <c:v>0.71000000000000008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8A0-4B7E-AF97-B867B6F8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03149606299213E-4"/>
          <c:y val="0.12694968448092922"/>
          <c:w val="0.40188470191226094"/>
          <c:h val="0.6615533913523967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674000974842889"/>
          <c:y val="8.3004826009652019E-2"/>
          <c:w val="0.59326004539287658"/>
          <c:h val="0.86193519471126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3336433830588987E-2"/>
                  <c:y val="-8.13838794344275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DE-48BC-A6A6-6BE8957FB6B1}"/>
                </c:ext>
              </c:extLst>
            </c:dLbl>
            <c:dLbl>
              <c:idx val="1"/>
              <c:layout>
                <c:manualLayout>
                  <c:x val="4.49634329689371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DE-48BC-A6A6-6BE8957FB6B1}"/>
                </c:ext>
              </c:extLst>
            </c:dLbl>
            <c:dLbl>
              <c:idx val="2"/>
              <c:layout>
                <c:manualLayout>
                  <c:x val="4.06484383626803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DE-48BC-A6A6-6BE8957FB6B1}"/>
                </c:ext>
              </c:extLst>
            </c:dLbl>
            <c:dLbl>
              <c:idx val="3"/>
              <c:layout>
                <c:manualLayout>
                  <c:x val="5.7644487897351486E-2"/>
                  <c:y val="5.37634408602145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E-48BC-A6A6-6BE8957FB6B1}"/>
                </c:ext>
              </c:extLst>
            </c:dLbl>
            <c:dLbl>
              <c:idx val="4"/>
              <c:layout>
                <c:manualLayout>
                  <c:x val="3.2049707378810577E-2"/>
                  <c:y val="-1.34308582765925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DE-48BC-A6A6-6BE8957FB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მკურნალობა</c:v>
                </c:pt>
                <c:pt idx="1">
                  <c:v>სწავლა</c:v>
                </c:pt>
                <c:pt idx="2">
                  <c:v>ოჯახთან გაერთიანება</c:v>
                </c:pt>
                <c:pt idx="3">
                  <c:v>მუშაობა (შუამავლის დახმარებით)</c:v>
                </c:pt>
                <c:pt idx="4">
                  <c:v>მუშაობა (დამოუკიდებლად)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0.08</c:v>
                </c:pt>
                <c:pt idx="2">
                  <c:v>0.09</c:v>
                </c:pt>
                <c:pt idx="3">
                  <c:v>0.24</c:v>
                </c:pt>
                <c:pt idx="4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DE-48BC-A6A6-6BE8957FB6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მკურნალობა</c:v>
                </c:pt>
                <c:pt idx="1">
                  <c:v>სწავლა</c:v>
                </c:pt>
                <c:pt idx="2">
                  <c:v>ოჯახთან გაერთიანება</c:v>
                </c:pt>
                <c:pt idx="3">
                  <c:v>მუშაობა (შუამავლის დახმარებით)</c:v>
                </c:pt>
                <c:pt idx="4">
                  <c:v>მუშაობა (დამოუკიდებლად)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0.76</c:v>
                </c:pt>
                <c:pt idx="1">
                  <c:v>0.72000000000000008</c:v>
                </c:pt>
                <c:pt idx="2">
                  <c:v>0.71000000000000008</c:v>
                </c:pt>
                <c:pt idx="3">
                  <c:v>0.56000000000000005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DE-48BC-A6A6-6BE8957FB6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DE-48BC-A6A6-6BE8957FB6B1}"/>
                </c:ext>
              </c:extLst>
            </c:dLbl>
            <c:dLbl>
              <c:idx val="1"/>
              <c:layout>
                <c:manualLayout>
                  <c:x val="4.5694553272737241E-2"/>
                  <c:y val="9.632969265938531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DE-48BC-A6A6-6BE8957FB6B1}"/>
                </c:ext>
              </c:extLst>
            </c:dLbl>
            <c:dLbl>
              <c:idx val="2"/>
              <c:layout>
                <c:manualLayout>
                  <c:x val="4.7445717259163731E-2"/>
                  <c:y val="-5.25823384980103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07195338446773E-2"/>
                      <c:h val="4.846528799284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8DE-48BC-A6A6-6BE8957FB6B1}"/>
                </c:ext>
              </c:extLst>
            </c:dLbl>
            <c:dLbl>
              <c:idx val="3"/>
              <c:layout>
                <c:manualLayout>
                  <c:x val="1.3436031475762823E-2"/>
                  <c:y val="-9.36415206163745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655927877968571E-2"/>
                      <c:h val="5.0252518838371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8DE-48BC-A6A6-6BE8957FB6B1}"/>
                </c:ext>
              </c:extLst>
            </c:dLbl>
            <c:dLbl>
              <c:idx val="4"/>
              <c:layout>
                <c:manualLayout>
                  <c:x val="2.7682728979265863E-2"/>
                  <c:y val="2.15136569467278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DE-48BC-A6A6-6BE8957FB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მკურნალობა</c:v>
                </c:pt>
                <c:pt idx="1">
                  <c:v>სწავლა</c:v>
                </c:pt>
                <c:pt idx="2">
                  <c:v>ოჯახთან გაერთიანება</c:v>
                </c:pt>
                <c:pt idx="3">
                  <c:v>მუშაობა (შუამავლის დახმარებით)</c:v>
                </c:pt>
                <c:pt idx="4">
                  <c:v>მუშაობა (დამოუკიდებლად)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3.0000000000000001E-3</c:v>
                </c:pt>
                <c:pt idx="1">
                  <c:v>0.11</c:v>
                </c:pt>
                <c:pt idx="2">
                  <c:v>0.08</c:v>
                </c:pt>
                <c:pt idx="3">
                  <c:v>0.37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DE-48BC-A6A6-6BE8957FB6B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მკურნალობა</c:v>
                </c:pt>
                <c:pt idx="1">
                  <c:v>სწავლა</c:v>
                </c:pt>
                <c:pt idx="2">
                  <c:v>ოჯახთან გაერთიანება</c:v>
                </c:pt>
                <c:pt idx="3">
                  <c:v>მუშაობა (შუამავლის დახმარებით)</c:v>
                </c:pt>
                <c:pt idx="4">
                  <c:v>მუშაობა (დამოუკიდებლად)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0.79700000000000004</c:v>
                </c:pt>
                <c:pt idx="1">
                  <c:v>0.69000000000000006</c:v>
                </c:pt>
                <c:pt idx="2">
                  <c:v>0.72000000000000008</c:v>
                </c:pt>
                <c:pt idx="3">
                  <c:v>0.43000000000000005</c:v>
                </c:pt>
                <c:pt idx="4">
                  <c:v>0.38000000000000006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8DE-48BC-A6A6-6BE8957FB6B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1079839682048196E-2"/>
                  <c:y val="-8.85911438489553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8DE-48BC-A6A6-6BE8957FB6B1}"/>
                </c:ext>
              </c:extLst>
            </c:dLbl>
            <c:dLbl>
              <c:idx val="1"/>
              <c:layout>
                <c:manualLayout>
                  <c:x val="5.828802781756398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DE-48BC-A6A6-6BE8957FB6B1}"/>
                </c:ext>
              </c:extLst>
            </c:dLbl>
            <c:dLbl>
              <c:idx val="2"/>
              <c:layout>
                <c:manualLayout>
                  <c:x val="7.5224963505294229E-2"/>
                  <c:y val="-1.51172635678604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8DE-48BC-A6A6-6BE8957FB6B1}"/>
                </c:ext>
              </c:extLst>
            </c:dLbl>
            <c:dLbl>
              <c:idx val="3"/>
              <c:layout>
                <c:manualLayout>
                  <c:x val="6.1022143938758856E-2"/>
                  <c:y val="7.31457962915925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DE-48BC-A6A6-6BE8957FB6B1}"/>
                </c:ext>
              </c:extLst>
            </c:dLbl>
            <c:dLbl>
              <c:idx val="4"/>
              <c:layout>
                <c:manualLayout>
                  <c:x val="3.1883053453269639E-2"/>
                  <c:y val="7.53915375962620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8DE-48BC-A6A6-6BE8957FB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მკურნალობა</c:v>
                </c:pt>
                <c:pt idx="1">
                  <c:v>სწავლა</c:v>
                </c:pt>
                <c:pt idx="2">
                  <c:v>ოჯახთან გაერთიანება</c:v>
                </c:pt>
                <c:pt idx="3">
                  <c:v>მუშაობა (შუამავლის დახმარებით)</c:v>
                </c:pt>
                <c:pt idx="4">
                  <c:v>მუშაობა (დამოუკიდებლად)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0.18</c:v>
                </c:pt>
                <c:pt idx="2">
                  <c:v>0.06</c:v>
                </c:pt>
                <c:pt idx="3">
                  <c:v>0.24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8DE-48BC-A6A6-6BE8957FB6B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მკურნალობა</c:v>
                </c:pt>
                <c:pt idx="1">
                  <c:v>სწავლა</c:v>
                </c:pt>
                <c:pt idx="2">
                  <c:v>ოჯახთან გაერთიანება</c:v>
                </c:pt>
                <c:pt idx="3">
                  <c:v>მუშაობა (შუამავლის დახმარებით)</c:v>
                </c:pt>
                <c:pt idx="4">
                  <c:v>მუშაობა (დამოუკიდებლად)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0.78</c:v>
                </c:pt>
                <c:pt idx="1">
                  <c:v>0.62000000000000011</c:v>
                </c:pt>
                <c:pt idx="2">
                  <c:v>0.74</c:v>
                </c:pt>
                <c:pt idx="3">
                  <c:v>0.56000000000000005</c:v>
                </c:pt>
                <c:pt idx="4">
                  <c:v>0.33000000000000007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DE-48BC-A6A6-6BE8957FB6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200605185040012"/>
          <c:y val="1.7630868586446101E-2"/>
          <c:w val="0.71610282227787136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628727870574384"/>
          <c:y val="8.3004824914350128E-2"/>
          <c:w val="0.57371272129425621"/>
          <c:h val="0.86193519471126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049707378810577E-2"/>
                  <c:y val="-1.34308582765925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AC-4319-A0B2-4792C739F05C}"/>
                </c:ext>
              </c:extLst>
            </c:dLbl>
            <c:dLbl>
              <c:idx val="1"/>
              <c:layout>
                <c:manualLayout>
                  <c:x val="2.4038464571782828E-2"/>
                  <c:y val="-5.3763440860215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AAC-4319-A0B2-4792C739F05C}"/>
                </c:ext>
              </c:extLst>
            </c:dLbl>
            <c:dLbl>
              <c:idx val="2"/>
              <c:layout>
                <c:manualLayout>
                  <c:x val="3.4238218533996889E-2"/>
                  <c:y val="2.6881720430106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C-4319-A0B2-4792C739F05C}"/>
                </c:ext>
              </c:extLst>
            </c:dLbl>
            <c:dLbl>
              <c:idx val="3"/>
              <c:layout>
                <c:manualLayout>
                  <c:x val="3.2051286095710438E-2"/>
                  <c:y val="-2.68817204301075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AC-4319-A0B2-4792C739F05C}"/>
                </c:ext>
              </c:extLst>
            </c:dLbl>
            <c:dLbl>
              <c:idx val="4"/>
              <c:layout>
                <c:manualLayout>
                  <c:x val="3.3745461556816715E-2"/>
                  <c:y val="5.3763440860215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AC-4319-A0B2-4792C739F05C}"/>
                </c:ext>
              </c:extLst>
            </c:dLbl>
            <c:dLbl>
              <c:idx val="5"/>
              <c:layout>
                <c:manualLayout>
                  <c:x val="4.0348936965403516E-2"/>
                  <c:y val="1.67885728457406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AC-4319-A0B2-4792C739F05C}"/>
                </c:ext>
              </c:extLst>
            </c:dLbl>
            <c:dLbl>
              <c:idx val="6"/>
              <c:layout>
                <c:manualLayout>
                  <c:x val="1.7060495793016328E-2"/>
                  <c:y val="-2.76204385742104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AC-4319-A0B2-4792C739F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მიჭირს პასუხი</c:v>
                </c:pt>
                <c:pt idx="1">
                  <c:v>არ მუშაობს/მუშაობდა საპენსიო ასაკის გამო</c:v>
                </c:pt>
                <c:pt idx="2">
                  <c:v>მხოლოდ სწავლობს/სწავლობდა</c:v>
                </c:pt>
                <c:pt idx="3">
                  <c:v>შეუძლოდ/მეთვალყურეობის ქვეშ არის/იყო</c:v>
                </c:pt>
                <c:pt idx="4">
                  <c:v>სწავლობს/სწავლობდა და მუშაობს/მუშაობდა</c:v>
                </c:pt>
                <c:pt idx="5">
                  <c:v>არც სწავლობს/სწავლობდა და არც მუშაობს/მუშაობდა </c:v>
                </c:pt>
                <c:pt idx="6">
                  <c:v>მუშაობს/მუშაობდა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0.04</c:v>
                </c:pt>
                <c:pt idx="5">
                  <c:v>0.08</c:v>
                </c:pt>
                <c:pt idx="6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AC-4319-A0B2-4792C739F0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მიჭირს პასუხი</c:v>
                </c:pt>
                <c:pt idx="1">
                  <c:v>არ მუშაობს/მუშაობდა საპენსიო ასაკის გამო</c:v>
                </c:pt>
                <c:pt idx="2">
                  <c:v>მხოლოდ სწავლობს/სწავლობდა</c:v>
                </c:pt>
                <c:pt idx="3">
                  <c:v>შეუძლოდ/მეთვალყურეობის ქვეშ არის/იყო</c:v>
                </c:pt>
                <c:pt idx="4">
                  <c:v>სწავლობს/სწავლობდა და მუშაობს/მუშაობდა</c:v>
                </c:pt>
                <c:pt idx="5">
                  <c:v>არც სწავლობს/სწავლობდა და არც მუშაობს/მუშაობდა </c:v>
                </c:pt>
                <c:pt idx="6">
                  <c:v>მუშაობს/მუშაობდა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1.79</c:v>
                </c:pt>
                <c:pt idx="1">
                  <c:v>1.79</c:v>
                </c:pt>
                <c:pt idx="2">
                  <c:v>1.78</c:v>
                </c:pt>
                <c:pt idx="3">
                  <c:v>1.78</c:v>
                </c:pt>
                <c:pt idx="4">
                  <c:v>1.76</c:v>
                </c:pt>
                <c:pt idx="5">
                  <c:v>1.72</c:v>
                </c:pt>
                <c:pt idx="6">
                  <c:v>0.98000000000000009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C-4319-A0B2-4792C739F0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682728979265863E-2"/>
                  <c:y val="2.15136569467278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AC-4319-A0B2-4792C739F05C}"/>
                </c:ext>
              </c:extLst>
            </c:dLbl>
            <c:dLbl>
              <c:idx val="1"/>
              <c:layout>
                <c:manualLayout>
                  <c:x val="2.4038464571782828E-2"/>
                  <c:y val="-5.3763440860215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AAC-4319-A0B2-4792C739F05C}"/>
                </c:ext>
              </c:extLst>
            </c:dLbl>
            <c:dLbl>
              <c:idx val="2"/>
              <c:layout>
                <c:manualLayout>
                  <c:x val="2.6370384914494362E-2"/>
                  <c:y val="1.18110236220472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07195338446773E-2"/>
                      <c:h val="4.846528799284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AAC-4319-A0B2-4792C739F05C}"/>
                </c:ext>
              </c:extLst>
            </c:dLbl>
            <c:dLbl>
              <c:idx val="3"/>
              <c:layout>
                <c:manualLayout>
                  <c:x val="2.4038464571782828E-2"/>
                  <c:y val="-2.68817204301075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AAC-4319-A0B2-4792C739F05C}"/>
                </c:ext>
              </c:extLst>
            </c:dLbl>
            <c:dLbl>
              <c:idx val="4"/>
              <c:layout>
                <c:manualLayout>
                  <c:x val="3.6260564516813962E-2"/>
                  <c:y val="-1.72478440194975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AC-4319-A0B2-4792C739F05C}"/>
                </c:ext>
              </c:extLst>
            </c:dLbl>
            <c:dLbl>
              <c:idx val="5"/>
              <c:layout>
                <c:manualLayout>
                  <c:x val="4.8813376483279318E-2"/>
                  <c:y val="2.73254304750366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504939309770732E-2"/>
                      <c:h val="4.75642467768452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EAAC-4319-A0B2-4792C739F05C}"/>
                </c:ext>
              </c:extLst>
            </c:dLbl>
            <c:dLbl>
              <c:idx val="6"/>
              <c:layout>
                <c:manualLayout>
                  <c:x val="0"/>
                  <c:y val="-2.68817204301075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AC-4319-A0B2-4792C739F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მიჭირს პასუხი</c:v>
                </c:pt>
                <c:pt idx="1">
                  <c:v>არ მუშაობს/მუშაობდა საპენსიო ასაკის გამო</c:v>
                </c:pt>
                <c:pt idx="2">
                  <c:v>მხოლოდ სწავლობს/სწავლობდა</c:v>
                </c:pt>
                <c:pt idx="3">
                  <c:v>შეუძლოდ/მეთვალყურეობის ქვეშ არის/იყო</c:v>
                </c:pt>
                <c:pt idx="4">
                  <c:v>სწავლობს/სწავლობდა და მუშაობს/მუშაობდა</c:v>
                </c:pt>
                <c:pt idx="5">
                  <c:v>არც სწავლობს/სწავლობდა და არც მუშაობს/მუშაობდა </c:v>
                </c:pt>
                <c:pt idx="6">
                  <c:v>მუშაობს/მუშაობდა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0.04</c:v>
                </c:pt>
                <c:pt idx="3">
                  <c:v>0.01</c:v>
                </c:pt>
                <c:pt idx="4">
                  <c:v>0.06</c:v>
                </c:pt>
                <c:pt idx="5">
                  <c:v>0.08</c:v>
                </c:pt>
                <c:pt idx="6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AC-4319-A0B2-4792C739F0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მიჭირს პასუხი</c:v>
                </c:pt>
                <c:pt idx="1">
                  <c:v>არ მუშაობს/მუშაობდა საპენსიო ასაკის გამო</c:v>
                </c:pt>
                <c:pt idx="2">
                  <c:v>მხოლოდ სწავლობს/სწავლობდა</c:v>
                </c:pt>
                <c:pt idx="3">
                  <c:v>შეუძლოდ/მეთვალყურეობის ქვეშ არის/იყო</c:v>
                </c:pt>
                <c:pt idx="4">
                  <c:v>სწავლობს/სწავლობდა და მუშაობს/მუშაობდა</c:v>
                </c:pt>
                <c:pt idx="5">
                  <c:v>არც სწავლობს/სწავლობდა და არც მუშაობს/მუშაობდა </c:v>
                </c:pt>
                <c:pt idx="6">
                  <c:v>მუშაობს/მუშაობდა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1.79</c:v>
                </c:pt>
                <c:pt idx="1">
                  <c:v>1.79</c:v>
                </c:pt>
                <c:pt idx="2">
                  <c:v>1.76</c:v>
                </c:pt>
                <c:pt idx="3">
                  <c:v>1.79</c:v>
                </c:pt>
                <c:pt idx="4">
                  <c:v>1.74</c:v>
                </c:pt>
                <c:pt idx="5">
                  <c:v>1.72</c:v>
                </c:pt>
                <c:pt idx="6">
                  <c:v>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AAC-4319-A0B2-4792C739F0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064107619637815E-2"/>
                  <c:y val="-9.85651696104773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AC-4319-A0B2-4792C739F0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AAC-4319-A0B2-4792C739F05C}"/>
                </c:ext>
              </c:extLst>
            </c:dLbl>
            <c:dLbl>
              <c:idx val="2"/>
              <c:layout>
                <c:manualLayout>
                  <c:x val="3.4102442219670057E-2"/>
                  <c:y val="-1.22644145288291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AC-4319-A0B2-4792C739F05C}"/>
                </c:ext>
              </c:extLst>
            </c:dLbl>
            <c:dLbl>
              <c:idx val="3"/>
              <c:layout>
                <c:manualLayout>
                  <c:x val="3.6858979010066774E-2"/>
                  <c:y val="-2.68817204301075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AC-4319-A0B2-4792C739F05C}"/>
                </c:ext>
              </c:extLst>
            </c:dLbl>
            <c:dLbl>
              <c:idx val="4"/>
              <c:layout>
                <c:manualLayout>
                  <c:x val="4.09924487594390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AC-4319-A0B2-4792C739F05C}"/>
                </c:ext>
              </c:extLst>
            </c:dLbl>
            <c:dLbl>
              <c:idx val="5"/>
              <c:layout>
                <c:manualLayout>
                  <c:x val="3.7134948154521015E-2"/>
                  <c:y val="1.9382355431377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AC-4319-A0B2-4792C739F05C}"/>
                </c:ext>
              </c:extLst>
            </c:dLbl>
            <c:dLbl>
              <c:idx val="6"/>
              <c:layout>
                <c:manualLayout>
                  <c:x val="1.3143551022555904E-3"/>
                  <c:y val="-3.48277029887393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AC-4319-A0B2-4792C739F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მიჭირს პასუხი</c:v>
                </c:pt>
                <c:pt idx="1">
                  <c:v>არ მუშაობს/მუშაობდა საპენსიო ასაკის გამო</c:v>
                </c:pt>
                <c:pt idx="2">
                  <c:v>მხოლოდ სწავლობს/სწავლობდა</c:v>
                </c:pt>
                <c:pt idx="3">
                  <c:v>შეუძლოდ/მეთვალყურეობის ქვეშ არის/იყო</c:v>
                </c:pt>
                <c:pt idx="4">
                  <c:v>სწავლობს/სწავლობდა და მუშაობს/მუშაობდა</c:v>
                </c:pt>
                <c:pt idx="5">
                  <c:v>არც სწავლობს/სწავლობდა და არც მუშაობს/მუშაობდა </c:v>
                </c:pt>
                <c:pt idx="6">
                  <c:v>მუშაობს/მუშაობდა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 formatCode="0%">
                  <c:v>0.01</c:v>
                </c:pt>
                <c:pt idx="2" formatCode="0%">
                  <c:v>0.05</c:v>
                </c:pt>
                <c:pt idx="3" formatCode="0%">
                  <c:v>0.01</c:v>
                </c:pt>
                <c:pt idx="4" formatCode="0%">
                  <c:v>0.09</c:v>
                </c:pt>
                <c:pt idx="5" formatCode="0%">
                  <c:v>0.12</c:v>
                </c:pt>
                <c:pt idx="6" formatCode="0%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AAC-4319-A0B2-4792C739F05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მიჭირს პასუხი</c:v>
                </c:pt>
                <c:pt idx="1">
                  <c:v>არ მუშაობს/მუშაობდა საპენსიო ასაკის გამო</c:v>
                </c:pt>
                <c:pt idx="2">
                  <c:v>მხოლოდ სწავლობს/სწავლობდა</c:v>
                </c:pt>
                <c:pt idx="3">
                  <c:v>შეუძლოდ/მეთვალყურეობის ქვეშ არის/იყო</c:v>
                </c:pt>
                <c:pt idx="4">
                  <c:v>სწავლობს/სწავლობდა და მუშაობს/მუშაობდა</c:v>
                </c:pt>
                <c:pt idx="5">
                  <c:v>არც სწავლობს/სწავლობდა და არც მუშაობს/მუშაობდა </c:v>
                </c:pt>
                <c:pt idx="6">
                  <c:v>მუშაობს/მუშაობდა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1.79</c:v>
                </c:pt>
                <c:pt idx="1">
                  <c:v>1.8</c:v>
                </c:pt>
                <c:pt idx="2">
                  <c:v>1.75</c:v>
                </c:pt>
                <c:pt idx="3">
                  <c:v>1.79</c:v>
                </c:pt>
                <c:pt idx="4">
                  <c:v>1.71</c:v>
                </c:pt>
                <c:pt idx="5">
                  <c:v>1.6800000000000002</c:v>
                </c:pt>
                <c:pt idx="6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AAC-4319-A0B2-4792C739F0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181695766290083"/>
          <c:y val="1.7630868586446101E-2"/>
          <c:w val="0.67993930710352024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673998081970525"/>
          <c:y val="8.3004811898512693E-2"/>
          <c:w val="0.59326004539287658"/>
          <c:h val="0.86193519471126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2435897435897436E-2"/>
                  <c:y val="-5.55555555555555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33-49C5-B6DB-BE6CDEE6E726}"/>
                </c:ext>
              </c:extLst>
            </c:dLbl>
            <c:dLbl>
              <c:idx val="1"/>
              <c:layout>
                <c:manualLayout>
                  <c:x val="5.28846153846153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33-49C5-B6DB-BE6CDEE6E726}"/>
                </c:ext>
              </c:extLst>
            </c:dLbl>
            <c:dLbl>
              <c:idx val="2"/>
              <c:layout>
                <c:manualLayout>
                  <c:x val="7.05113062790227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33-49C5-B6DB-BE6CDEE6E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მიჭირს პასუხი</c:v>
                </c:pt>
                <c:pt idx="1">
                  <c:v>მუშაობს/მუშაობდა არალეგალურად</c:v>
                </c:pt>
                <c:pt idx="2">
                  <c:v>მუშაობს/მუშაობდა ლეგალურად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0.28999999999999998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3-49C5-B6DB-BE6CDEE6E7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მიჭირს პასუხი</c:v>
                </c:pt>
                <c:pt idx="1">
                  <c:v>მუშაობს/მუშაობდა არალეგალურად</c:v>
                </c:pt>
                <c:pt idx="2">
                  <c:v>მუშაობს/მუშაობდა ლეგალურად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1.75</c:v>
                </c:pt>
                <c:pt idx="1">
                  <c:v>1.51</c:v>
                </c:pt>
                <c:pt idx="2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33-49C5-B6DB-BE6CDEE6E7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0064102564102567E-2"/>
                  <c:y val="-5.55555555555555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33-49C5-B6DB-BE6CDEE6E726}"/>
                </c:ext>
              </c:extLst>
            </c:dLbl>
            <c:dLbl>
              <c:idx val="1"/>
              <c:layout>
                <c:manualLayout>
                  <c:x val="5.2884615384615266E-2"/>
                  <c:y val="-1.66666666666666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33-49C5-B6DB-BE6CDEE6E726}"/>
                </c:ext>
              </c:extLst>
            </c:dLbl>
            <c:dLbl>
              <c:idx val="2"/>
              <c:layout>
                <c:manualLayout>
                  <c:x val="6.774682010902483E-2"/>
                  <c:y val="2.1513560804899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33-49C5-B6DB-BE6CDEE6E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მიჭირს პასუხი</c:v>
                </c:pt>
                <c:pt idx="1">
                  <c:v>მუშაობს/მუშაობდა არალეგალურად</c:v>
                </c:pt>
                <c:pt idx="2">
                  <c:v>მუშაობს/მუშაობდა ლეგალურად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</c:v>
                </c:pt>
                <c:pt idx="1">
                  <c:v>0.35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33-49C5-B6DB-BE6CDEE6E7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მიჭირს პასუხი</c:v>
                </c:pt>
                <c:pt idx="1">
                  <c:v>მუშაობს/მუშაობდა არალეგალურად</c:v>
                </c:pt>
                <c:pt idx="2">
                  <c:v>მუშაობს/მუშაობდა ლეგალურად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1.7</c:v>
                </c:pt>
                <c:pt idx="1">
                  <c:v>1.4500000000000002</c:v>
                </c:pt>
                <c:pt idx="2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33-49C5-B6DB-BE6CDEE6E7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256410256410256E-2"/>
                  <c:y val="-5.55555555555555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33-49C5-B6DB-BE6CDEE6E726}"/>
                </c:ext>
              </c:extLst>
            </c:dLbl>
            <c:dLbl>
              <c:idx val="1"/>
              <c:layout>
                <c:manualLayout>
                  <c:x val="4.9679487179487059E-2"/>
                  <c:y val="-8.33333333333333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33-49C5-B6DB-BE6CDEE6E726}"/>
                </c:ext>
              </c:extLst>
            </c:dLbl>
            <c:dLbl>
              <c:idx val="2"/>
              <c:layout>
                <c:manualLayout>
                  <c:x val="7.5152306682818373E-2"/>
                  <c:y val="1.98359580052493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33-49C5-B6DB-BE6CDEE6E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მიჭირს პასუხი</c:v>
                </c:pt>
                <c:pt idx="1">
                  <c:v>მუშაობს/მუშაობდა არალეგალურად</c:v>
                </c:pt>
                <c:pt idx="2">
                  <c:v>მუშაობს/მუშაობდა ლეგალურად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0.05</c:v>
                </c:pt>
                <c:pt idx="1">
                  <c:v>0.22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33-49C5-B6DB-BE6CDEE6E72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მიჭირს პასუხი</c:v>
                </c:pt>
                <c:pt idx="1">
                  <c:v>მუშაობს/მუშაობდა არალეგალურად</c:v>
                </c:pt>
                <c:pt idx="2">
                  <c:v>მუშაობს/მუშაობდა ლეგალურად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1.75</c:v>
                </c:pt>
                <c:pt idx="1">
                  <c:v>1.58</c:v>
                </c:pt>
                <c:pt idx="2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33-49C5-B6DB-BE6CDEE6E7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772082576216435"/>
          <c:y val="1.7630868586446101E-2"/>
          <c:w val="0.71038802241066024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814181300338669"/>
          <c:y val="9.6445686224705784E-2"/>
          <c:w val="0.54185818699661337"/>
          <c:h val="0.824898137732783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093466540764107E-2"/>
                  <c:y val="-2.64550264550274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8-4C6D-8E8F-706E9D4E1DD6}"/>
                </c:ext>
              </c:extLst>
            </c:dLbl>
            <c:dLbl>
              <c:idx val="1"/>
              <c:layout>
                <c:manualLayout>
                  <c:x val="6.8535833950969405E-2"/>
                  <c:y val="-1.05820105820106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98-4C6D-8E8F-706E9D4E1DD6}"/>
                </c:ext>
              </c:extLst>
            </c:dLbl>
            <c:dLbl>
              <c:idx val="2"/>
              <c:layout>
                <c:manualLayout>
                  <c:x val="6.7875250555013922E-2"/>
                  <c:y val="-1.05820105820105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6B-49BE-A069-DAA2865A0EB3}"/>
                </c:ext>
              </c:extLst>
            </c:dLbl>
            <c:dLbl>
              <c:idx val="3"/>
              <c:layout>
                <c:manualLayout>
                  <c:x val="6.5420568771379778E-2"/>
                  <c:y val="-4.85003215543618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8-4C6D-8E8F-706E9D4E1DD6}"/>
                </c:ext>
              </c:extLst>
            </c:dLbl>
            <c:dLbl>
              <c:idx val="4"/>
              <c:layout>
                <c:manualLayout>
                  <c:x val="5.9190038412200739E-2"/>
                  <c:y val="-7.9365079365079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98-4C6D-8E8F-706E9D4E1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ოჯახი მას უგზავნის/უგზავნიდა ფულს საზღვარგართ პირადი საჭიროებებისთვის</c:v>
                </c:pt>
                <c:pt idx="1">
                  <c:v>უზრუნველყოფს/უზრუნველყოფდა მხოლოდ საკუთარ ხარჯებს ადგილზე</c:v>
                </c:pt>
                <c:pt idx="2">
                  <c:v>ფულს უგზავნის/უგზავნიდა ოჯახს, მაგრამ არა ყოველდღიური საჭიროებებისთვის</c:v>
                </c:pt>
                <c:pt idx="3">
                  <c:v>არის/იყო ოჯახის ძირითადი მარჩენალი</c:v>
                </c:pt>
                <c:pt idx="4">
                  <c:v>სისტემატიურად უგზავნიდა/უგზავნის ფულს ოჯახს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0.21</c:v>
                </c:pt>
                <c:pt idx="2">
                  <c:v>0.41</c:v>
                </c:pt>
                <c:pt idx="3">
                  <c:v>0.46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B-49BE-A069-DAA2865A0E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ოჯახი მას უგზავნის/უგზავნიდა ფულს საზღვარგართ პირადი საჭიროებებისთვის</c:v>
                </c:pt>
                <c:pt idx="1">
                  <c:v>უზრუნველყოფს/უზრუნველყოფდა მხოლოდ საკუთარ ხარჯებს ადგილზე</c:v>
                </c:pt>
                <c:pt idx="2">
                  <c:v>ფულს უგზავნის/უგზავნიდა ოჯახს, მაგრამ არა ყოველდღიური საჭიროებებისთვის</c:v>
                </c:pt>
                <c:pt idx="3">
                  <c:v>არის/იყო ოჯახის ძირითადი მარჩენალი</c:v>
                </c:pt>
                <c:pt idx="4">
                  <c:v>სისტემატიურად უგზავნიდა/უგზავნის ფულს ოჯახს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1.75</c:v>
                </c:pt>
                <c:pt idx="1">
                  <c:v>1.59</c:v>
                </c:pt>
                <c:pt idx="2">
                  <c:v>1.3900000000000001</c:v>
                </c:pt>
                <c:pt idx="3">
                  <c:v>1.34</c:v>
                </c:pt>
                <c:pt idx="4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B-49BE-A069-DAA2865A0E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3457955387685435E-2"/>
                  <c:y val="-2.64550264550274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98-4C6D-8E8F-706E9D4E1DD6}"/>
                </c:ext>
              </c:extLst>
            </c:dLbl>
            <c:dLbl>
              <c:idx val="1"/>
              <c:layout>
                <c:manualLayout>
                  <c:x val="8.0996894669327371E-2"/>
                  <c:y val="2.64550264550254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98-4C6D-8E8F-706E9D4E1DD6}"/>
                </c:ext>
              </c:extLst>
            </c:dLbl>
            <c:dLbl>
              <c:idx val="2"/>
              <c:layout>
                <c:manualLayout>
                  <c:x val="7.7526930792912147E-2"/>
                  <c:y val="-1.10761154855643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6B-49BE-A069-DAA2865A0EB3}"/>
                </c:ext>
              </c:extLst>
            </c:dLbl>
            <c:dLbl>
              <c:idx val="3"/>
              <c:layout>
                <c:manualLayout>
                  <c:x val="7.6323996899943208E-2"/>
                  <c:y val="-4.85003215543618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98-4C6D-8E8F-706E9D4E1DD6}"/>
                </c:ext>
              </c:extLst>
            </c:dLbl>
            <c:dLbl>
              <c:idx val="4"/>
              <c:layout>
                <c:manualLayout>
                  <c:x val="6.8535833950969405E-2"/>
                  <c:y val="5.29100529100526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98-4C6D-8E8F-706E9D4E1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ოჯახი მას უგზავნის/უგზავნიდა ფულს საზღვარგართ პირადი საჭიროებებისთვის</c:v>
                </c:pt>
                <c:pt idx="1">
                  <c:v>უზრუნველყოფს/უზრუნველყოფდა მხოლოდ საკუთარ ხარჯებს ადგილზე</c:v>
                </c:pt>
                <c:pt idx="2">
                  <c:v>ფულს უგზავნის/უგზავნიდა ოჯახს, მაგრამ არა ყოველდღიური საჭიროებებისთვის</c:v>
                </c:pt>
                <c:pt idx="3">
                  <c:v>არის/იყო ოჯახის ძირითადი მარჩენალი</c:v>
                </c:pt>
                <c:pt idx="4">
                  <c:v>სისტემატიურად უგზავნიდა/უგზავნის ფულს ოჯახს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0.35</c:v>
                </c:pt>
                <c:pt idx="2">
                  <c:v>0.43</c:v>
                </c:pt>
                <c:pt idx="3">
                  <c:v>0.46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6B-49BE-A069-DAA2865A0E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ოჯახი მას უგზავნის/უგზავნიდა ფულს საზღვარგართ პირადი საჭიროებებისთვის</c:v>
                </c:pt>
                <c:pt idx="1">
                  <c:v>უზრუნველყოფს/უზრუნველყოფდა მხოლოდ საკუთარ ხარჯებს ადგილზე</c:v>
                </c:pt>
                <c:pt idx="2">
                  <c:v>ფულს უგზავნის/უგზავნიდა ოჯახს, მაგრამ არა ყოველდღიური საჭიროებებისთვის</c:v>
                </c:pt>
                <c:pt idx="3">
                  <c:v>არის/იყო ოჯახის ძირითადი მარჩენალი</c:v>
                </c:pt>
                <c:pt idx="4">
                  <c:v>სისტემატიურად უგზავნიდა/უგზავნის ფულს ოჯახს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1.7</c:v>
                </c:pt>
                <c:pt idx="1">
                  <c:v>1.4500000000000002</c:v>
                </c:pt>
                <c:pt idx="2">
                  <c:v>1.37</c:v>
                </c:pt>
                <c:pt idx="3">
                  <c:v>1.34</c:v>
                </c:pt>
                <c:pt idx="4">
                  <c:v>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6B-49BE-A069-DAA2865A0EB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2305303591790255E-2"/>
                  <c:y val="-2.64550264550274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98-4C6D-8E8F-706E9D4E1DD6}"/>
                </c:ext>
              </c:extLst>
            </c:dLbl>
            <c:dLbl>
              <c:idx val="1"/>
              <c:layout>
                <c:manualLayout>
                  <c:x val="6.0747671001995608E-2"/>
                  <c:y val="-1.05820105820106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98-4C6D-8E8F-706E9D4E1DD6}"/>
                </c:ext>
              </c:extLst>
            </c:dLbl>
            <c:dLbl>
              <c:idx val="2"/>
              <c:layout>
                <c:manualLayout>
                  <c:x val="5.6805143474519031E-2"/>
                  <c:y val="-1.0979460900720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6B-49BE-A069-DAA2865A0EB3}"/>
                </c:ext>
              </c:extLst>
            </c:dLbl>
            <c:dLbl>
              <c:idx val="3"/>
              <c:layout>
                <c:manualLayout>
                  <c:x val="5.6074773232611216E-2"/>
                  <c:y val="-4.85003215543618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98-4C6D-8E8F-706E9D4E1DD6}"/>
                </c:ext>
              </c:extLst>
            </c:dLbl>
            <c:dLbl>
              <c:idx val="4"/>
              <c:layout>
                <c:manualLayout>
                  <c:x val="4.8286610283637538E-2"/>
                  <c:y val="-7.9365079365079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98-4C6D-8E8F-706E9D4E1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ოჯახი მას უგზავნის/უგზავნიდა ფულს საზღვარგართ პირადი საჭიროებებისთვის</c:v>
                </c:pt>
                <c:pt idx="1">
                  <c:v>უზრუნველყოფს/უზრუნველყოფდა მხოლოდ საკუთარ ხარჯებს ადგილზე</c:v>
                </c:pt>
                <c:pt idx="2">
                  <c:v>ფულს უგზავნის/უგზავნიდა ოჯახს, მაგრამ არა ყოველდღიური საჭიროებებისთვის</c:v>
                </c:pt>
                <c:pt idx="3">
                  <c:v>არის/იყო ოჯახის ძირითადი მარჩენალი</c:v>
                </c:pt>
                <c:pt idx="4">
                  <c:v>სისტემატიურად უგზავნიდა/უგზავნის ფულს ოჯახს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0.03</c:v>
                </c:pt>
                <c:pt idx="1">
                  <c:v>0.22</c:v>
                </c:pt>
                <c:pt idx="2">
                  <c:v>0.3</c:v>
                </c:pt>
                <c:pt idx="3">
                  <c:v>0.34</c:v>
                </c:pt>
                <c:pt idx="4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6B-49BE-A069-DAA2865A0EB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ოჯახი მას უგზავნის/უგზავნიდა ფულს საზღვარგართ პირადი საჭიროებებისთვის</c:v>
                </c:pt>
                <c:pt idx="1">
                  <c:v>უზრუნველყოფს/უზრუნველყოფდა მხოლოდ საკუთარ ხარჯებს ადგილზე</c:v>
                </c:pt>
                <c:pt idx="2">
                  <c:v>ფულს უგზავნის/უგზავნიდა ოჯახს, მაგრამ არა ყოველდღიური საჭიროებებისთვის</c:v>
                </c:pt>
                <c:pt idx="3">
                  <c:v>არის/იყო ოჯახის ძირითადი მარჩენალი</c:v>
                </c:pt>
                <c:pt idx="4">
                  <c:v>სისტემატიურად უგზავნიდა/უგზავნის ფულს ოჯახს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1.77</c:v>
                </c:pt>
                <c:pt idx="1">
                  <c:v>1.58</c:v>
                </c:pt>
                <c:pt idx="2">
                  <c:v>1.5</c:v>
                </c:pt>
                <c:pt idx="3">
                  <c:v>1.46</c:v>
                </c:pt>
                <c:pt idx="4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6B-49BE-A069-DAA2865A0E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353035954698157"/>
          <c:y val="1.7630868586446101E-2"/>
          <c:w val="0.66280529138829092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dirty="0"/>
              <a:t>2019 წელი</a:t>
            </a:r>
            <a:endParaRPr lang="en-US" sz="1400" dirty="0"/>
          </a:p>
        </c:rich>
      </c:tx>
      <c:layout>
        <c:manualLayout>
          <c:xMode val="edge"/>
          <c:yMode val="edge"/>
          <c:x val="0.47220162927747239"/>
          <c:y val="0.87694600674915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33333333333332E-2"/>
          <c:y val="7.712317210348707E-2"/>
          <c:w val="0.94907407407407407"/>
          <c:h val="0.6014576302962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მიგრანტი N=449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E-4154-9592-0EF92C2189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ჯამური N=2090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5E-4154-9592-0EF92C218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220528"/>
        <c:axId val="1991225936"/>
      </c:barChart>
      <c:catAx>
        <c:axId val="19912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225936"/>
        <c:crosses val="autoZero"/>
        <c:auto val="1"/>
        <c:lblAlgn val="ctr"/>
        <c:lblOffset val="100"/>
        <c:noMultiLvlLbl val="0"/>
      </c:catAx>
      <c:valAx>
        <c:axId val="199122593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99122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84160352597439"/>
          <c:y val="0.80395130296212969"/>
          <c:w val="0.62278611399990091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89391951006122"/>
          <c:y val="0.11618581189415667"/>
          <c:w val="0.55927274715660547"/>
          <c:h val="0.7369117353037514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51807617624582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BA-451B-AC55-2CDB86DBCB80}"/>
                </c:ext>
              </c:extLst>
            </c:dLbl>
            <c:dLbl>
              <c:idx val="1"/>
              <c:layout>
                <c:manualLayout>
                  <c:x val="2.73544385367218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BA-451B-AC55-2CDB86DBCB80}"/>
                </c:ext>
              </c:extLst>
            </c:dLbl>
            <c:dLbl>
              <c:idx val="2"/>
              <c:layout>
                <c:manualLayout>
                  <c:x val="3.6038731302067695E-2"/>
                  <c:y val="-1.38017937441468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BA-451B-AC55-2CDB86DBCB80}"/>
                </c:ext>
              </c:extLst>
            </c:dLbl>
            <c:dLbl>
              <c:idx val="3"/>
              <c:layout>
                <c:manualLayout>
                  <c:x val="7.966371337589973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BA-451B-AC55-2CDB86DBC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ვიყავი მხოლოდ მე</c:v>
                </c:pt>
                <c:pt idx="1">
                  <c:v>იყვნენ ოჯახის წევრ (ებ)ი</c:v>
                </c:pt>
                <c:pt idx="2">
                  <c:v>ვიყავი მე ოჯახის წევრებთან ერთად</c:v>
                </c:pt>
                <c:pt idx="3">
                  <c:v>არ ვყოფილვარ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A-451B-AC55-2CDB86DBCB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ვიყავი მხოლოდ მე</c:v>
                </c:pt>
                <c:pt idx="1">
                  <c:v>იყვნენ ოჯახის წევრ (ებ)ი</c:v>
                </c:pt>
                <c:pt idx="2">
                  <c:v>ვიყავი მე ოჯახის წევრებთან ერთად</c:v>
                </c:pt>
                <c:pt idx="3">
                  <c:v>არ ვყოფილვარ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0.96</c:v>
                </c:pt>
                <c:pt idx="1">
                  <c:v>0.92999999999999994</c:v>
                </c:pt>
                <c:pt idx="2">
                  <c:v>0.98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BA-451B-AC55-2CDB86DBCB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BA-451B-AC55-2CDB86DBCB80}"/>
              </c:ext>
            </c:extLst>
          </c:dPt>
          <c:dLbls>
            <c:dLbl>
              <c:idx val="0"/>
              <c:layout>
                <c:manualLayout>
                  <c:x val="1.8518518518518517E-2"/>
                  <c:y val="-1.052266985079568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BA-451B-AC55-2CDB86DBCB80}"/>
                </c:ext>
              </c:extLst>
            </c:dLbl>
            <c:dLbl>
              <c:idx val="1"/>
              <c:layout>
                <c:manualLayout>
                  <c:x val="2.3148148148148147E-2"/>
                  <c:y val="1.052266985079568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BA-451B-AC55-2CDB86DBCB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BA-451B-AC55-2CDB86DBCB80}"/>
                </c:ext>
              </c:extLst>
            </c:dLbl>
            <c:dLbl>
              <c:idx val="3"/>
              <c:layout>
                <c:manualLayout>
                  <c:x val="0.10574783466706375"/>
                  <c:y val="-2.86995750093288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BA-451B-AC55-2CDB86DBC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ვიყავი მხოლოდ მე</c:v>
                </c:pt>
                <c:pt idx="1">
                  <c:v>იყვნენ ოჯახის წევრ (ებ)ი</c:v>
                </c:pt>
                <c:pt idx="2">
                  <c:v>ვიყავი მე ოჯახის წევრებთან ერთად</c:v>
                </c:pt>
                <c:pt idx="3">
                  <c:v>არ ვყოფილვარ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BA-451B-AC55-2CDB86DBCB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ვიყავი მხოლოდ მე</c:v>
                </c:pt>
                <c:pt idx="1">
                  <c:v>იყვნენ ოჯახის წევრ (ებ)ი</c:v>
                </c:pt>
                <c:pt idx="2">
                  <c:v>ვიყავი მე ოჯახის წევრებთან ერთად</c:v>
                </c:pt>
                <c:pt idx="3">
                  <c:v>არ ვყოფილვარ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0.99</c:v>
                </c:pt>
                <c:pt idx="1">
                  <c:v>0.99</c:v>
                </c:pt>
                <c:pt idx="2">
                  <c:v>1</c:v>
                </c:pt>
                <c:pt idx="3">
                  <c:v>2.0000000000000018E-2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BA-451B-AC55-2CDB86DBCB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542850915038878"/>
          <c:y val="3.5912266998796731E-2"/>
          <c:w val="0.53969372293012907"/>
          <c:h val="6.2235360908118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/>
              <a:t>2019 წელი</a:t>
            </a:r>
            <a:endParaRPr lang="en-US" sz="1400"/>
          </a:p>
        </c:rich>
      </c:tx>
      <c:layout>
        <c:manualLayout>
          <c:xMode val="edge"/>
          <c:yMode val="edge"/>
          <c:x val="0.43496013470014355"/>
          <c:y val="0.88412022509242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33333333333332E-2"/>
          <c:y val="3.230537359300676E-2"/>
          <c:w val="0.94907407407407407"/>
          <c:h val="0.59433513878414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მიგრანტი N=449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18 წლამდე</c:v>
                </c:pt>
                <c:pt idx="1">
                  <c:v>18-24 წლის</c:v>
                </c:pt>
                <c:pt idx="2">
                  <c:v>25-34 წლის</c:v>
                </c:pt>
                <c:pt idx="3">
                  <c:v> 35-44 წლის</c:v>
                </c:pt>
                <c:pt idx="4">
                  <c:v> 45-54 წლის</c:v>
                </c:pt>
                <c:pt idx="5">
                  <c:v>55-64 წლის</c:v>
                </c:pt>
                <c:pt idx="6">
                  <c:v>65 წლის და მეტის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6.1211576506105689E-2</c:v>
                </c:pt>
                <c:pt idx="1">
                  <c:v>7.293534562007796E-2</c:v>
                </c:pt>
                <c:pt idx="2">
                  <c:v>0.27211476879877095</c:v>
                </c:pt>
                <c:pt idx="3">
                  <c:v>0.23784615231842485</c:v>
                </c:pt>
                <c:pt idx="4">
                  <c:v>0.18402237457901557</c:v>
                </c:pt>
                <c:pt idx="5">
                  <c:v>0.13147298779085817</c:v>
                </c:pt>
                <c:pt idx="6">
                  <c:v>4.0396794386746822E-2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2-4A3E-AE29-D6130CDCD8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ჯამური N=2090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18 წლამდე</c:v>
                </c:pt>
                <c:pt idx="1">
                  <c:v>18-24 წლის</c:v>
                </c:pt>
                <c:pt idx="2">
                  <c:v>25-34 წლის</c:v>
                </c:pt>
                <c:pt idx="3">
                  <c:v> 35-44 წლის</c:v>
                </c:pt>
                <c:pt idx="4">
                  <c:v> 45-54 წლის</c:v>
                </c:pt>
                <c:pt idx="5">
                  <c:v>55-64 წლის</c:v>
                </c:pt>
                <c:pt idx="6">
                  <c:v>65 წლის და მეტის</c:v>
                </c:pt>
              </c:strCache>
            </c:strRef>
          </c:cat>
          <c:val>
            <c:numRef>
              <c:f>Sheet1!$C$2:$C$8</c:f>
              <c:numCache>
                <c:formatCode>###0%</c:formatCode>
                <c:ptCount val="7"/>
                <c:pt idx="0">
                  <c:v>0.21342647338050405</c:v>
                </c:pt>
                <c:pt idx="1">
                  <c:v>8.6428571203881532E-2</c:v>
                </c:pt>
                <c:pt idx="2">
                  <c:v>0.15621441147358825</c:v>
                </c:pt>
                <c:pt idx="3">
                  <c:v>0.134884318371055</c:v>
                </c:pt>
                <c:pt idx="4">
                  <c:v>0.12013780654233751</c:v>
                </c:pt>
                <c:pt idx="5">
                  <c:v>0.13428725693420565</c:v>
                </c:pt>
                <c:pt idx="6">
                  <c:v>0.15462116209442794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2-4A3E-AE29-D6130CDCD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220528"/>
        <c:axId val="1991225936"/>
      </c:barChart>
      <c:catAx>
        <c:axId val="19912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225936"/>
        <c:crosses val="autoZero"/>
        <c:auto val="1"/>
        <c:lblAlgn val="ctr"/>
        <c:lblOffset val="100"/>
        <c:noMultiLvlLbl val="0"/>
      </c:catAx>
      <c:valAx>
        <c:axId val="1991225936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199122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4503045609865"/>
          <c:y val="0.78616008564903939"/>
          <c:w val="0.76351656514633781"/>
          <c:h val="8.6260818201475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/>
              <a:t>2019 წელი</a:t>
            </a:r>
            <a:endParaRPr lang="en-US" sz="1400"/>
          </a:p>
        </c:rich>
      </c:tx>
      <c:layout>
        <c:manualLayout>
          <c:xMode val="edge"/>
          <c:yMode val="edge"/>
          <c:x val="0.4663637357830272"/>
          <c:y val="0.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549382716049378E-2"/>
          <c:y val="8.267869641294838E-2"/>
          <c:w val="0.94907407407407407"/>
          <c:h val="0.60169291338582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მიგრანტი N=449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დაქორწინებული</c:v>
                </c:pt>
                <c:pt idx="1">
                  <c:v>დაუქორწინებელი</c:v>
                </c:pt>
                <c:pt idx="2">
                  <c:v>განქორწინებული</c:v>
                </c:pt>
                <c:pt idx="3">
                  <c:v>ქვრივი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0.23</c:v>
                </c:pt>
                <c:pt idx="2">
                  <c:v>0.09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2-4038-8019-D2072EFA2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ჯამური N=2090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დაქორწინებული</c:v>
                </c:pt>
                <c:pt idx="1">
                  <c:v>დაუქორწინებელი</c:v>
                </c:pt>
                <c:pt idx="2">
                  <c:v>განქორწინებული</c:v>
                </c:pt>
                <c:pt idx="3">
                  <c:v>ქვრივი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0.61</c:v>
                </c:pt>
                <c:pt idx="1">
                  <c:v>0.24</c:v>
                </c:pt>
                <c:pt idx="2">
                  <c:v>0.04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D2-4038-8019-D2072EFA2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220528"/>
        <c:axId val="1991225936"/>
      </c:barChart>
      <c:catAx>
        <c:axId val="19912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225936"/>
        <c:crosses val="autoZero"/>
        <c:auto val="1"/>
        <c:lblAlgn val="ctr"/>
        <c:lblOffset val="100"/>
        <c:noMultiLvlLbl val="0"/>
      </c:catAx>
      <c:valAx>
        <c:axId val="1991225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9122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68163701759498"/>
          <c:y val="0.81716229221347336"/>
          <c:w val="0.69461820744629144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dirty="0"/>
              <a:t>2019 წელი</a:t>
            </a:r>
            <a:endParaRPr lang="en-US" sz="1400" dirty="0"/>
          </a:p>
        </c:rich>
      </c:tx>
      <c:layout>
        <c:manualLayout>
          <c:xMode val="edge"/>
          <c:yMode val="edge"/>
          <c:x val="0.84163772168665829"/>
          <c:y val="0.24492212039068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33333333333332E-2"/>
          <c:y val="3.230537359300676E-2"/>
          <c:w val="0.94907407407407407"/>
          <c:h val="0.51509120183506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მიგრანტი N=449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მაგისტრი/დოქტორი</c:v>
                </c:pt>
                <c:pt idx="1">
                  <c:v>უმაღლესი</c:v>
                </c:pt>
                <c:pt idx="2">
                  <c:v>სპეციალური/პროფესიული </c:v>
                </c:pt>
                <c:pt idx="3">
                  <c:v>საშუალო (Х-XII)</c:v>
                </c:pt>
                <c:pt idx="4">
                  <c:v>არასრული საშუალო (VII-IX)</c:v>
                </c:pt>
                <c:pt idx="5">
                  <c:v>დაწყებითი (I-VI)</c:v>
                </c:pt>
                <c:pt idx="6">
                  <c:v>სკოლამდელი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0.3</c:v>
                </c:pt>
                <c:pt idx="2">
                  <c:v>0.19</c:v>
                </c:pt>
                <c:pt idx="3">
                  <c:v>0.36</c:v>
                </c:pt>
                <c:pt idx="4">
                  <c:v>0.05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A-421E-9948-5DE0DDD9FC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ჯამური N=2090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მაგისტრი/დოქტორი</c:v>
                </c:pt>
                <c:pt idx="1">
                  <c:v>უმაღლესი</c:v>
                </c:pt>
                <c:pt idx="2">
                  <c:v>სპეციალური/პროფესიული </c:v>
                </c:pt>
                <c:pt idx="3">
                  <c:v>საშუალო (Х-XII)</c:v>
                </c:pt>
                <c:pt idx="4">
                  <c:v>არასრული საშუალო (VII-IX)</c:v>
                </c:pt>
                <c:pt idx="5">
                  <c:v>დაწყებითი (I-VI)</c:v>
                </c:pt>
                <c:pt idx="6">
                  <c:v>სკოლამდელი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0.23</c:v>
                </c:pt>
                <c:pt idx="2">
                  <c:v>0.16</c:v>
                </c:pt>
                <c:pt idx="3">
                  <c:v>0.34</c:v>
                </c:pt>
                <c:pt idx="4">
                  <c:v>0.08</c:v>
                </c:pt>
                <c:pt idx="5">
                  <c:v>0.08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A-421E-9948-5DE0DDD9F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220528"/>
        <c:axId val="1991225936"/>
      </c:barChart>
      <c:catAx>
        <c:axId val="19912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225936"/>
        <c:crosses val="autoZero"/>
        <c:auto val="1"/>
        <c:lblAlgn val="ctr"/>
        <c:lblOffset val="100"/>
        <c:noMultiLvlLbl val="0"/>
      </c:catAx>
      <c:valAx>
        <c:axId val="1991225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9122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614516643363504"/>
          <c:y val="4.4613318684001708E-2"/>
          <c:w val="0.23207005666347783"/>
          <c:h val="0.18562604879308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/>
              <a:t>2019 წელი</a:t>
            </a:r>
            <a:endParaRPr lang="en-US" sz="1400"/>
          </a:p>
        </c:rich>
      </c:tx>
      <c:layout>
        <c:manualLayout>
          <c:xMode val="edge"/>
          <c:yMode val="edge"/>
          <c:x val="0.81419947506561696"/>
          <c:y val="0.23160411198600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33333333333332E-2"/>
          <c:y val="3.230537359300676E-2"/>
          <c:w val="0.94907407407407407"/>
          <c:h val="0.60120231846019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მიგრანტი N=449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152647975077881E-3"/>
                  <c:y val="-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53-4414-81D8-D905D05EF1A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53-4414-81D8-D905D05EF1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დაქირავებული</c:v>
                </c:pt>
                <c:pt idx="1">
                  <c:v>უმუშევარი</c:v>
                </c:pt>
                <c:pt idx="2">
                  <c:v>თვითდასაქმებული</c:v>
                </c:pt>
                <c:pt idx="3">
                  <c:v>დიასახლისი</c:v>
                </c:pt>
                <c:pt idx="4">
                  <c:v>პენსიონერი</c:v>
                </c:pt>
                <c:pt idx="5">
                  <c:v>სტუდენტი</c:v>
                </c:pt>
                <c:pt idx="6">
                  <c:v>დამსაქმებელი </c:v>
                </c:pt>
                <c:pt idx="7">
                  <c:v>მოსწავლე</c:v>
                </c:pt>
                <c:pt idx="8">
                  <c:v>მიჭირს პასუხი</c:v>
                </c:pt>
                <c:pt idx="9">
                  <c:v>შშმ პირი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0.45</c:v>
                </c:pt>
                <c:pt idx="1">
                  <c:v>0.2</c:v>
                </c:pt>
                <c:pt idx="2">
                  <c:v>0.15</c:v>
                </c:pt>
                <c:pt idx="3">
                  <c:v>0.08</c:v>
                </c:pt>
                <c:pt idx="4">
                  <c:v>0.06</c:v>
                </c:pt>
                <c:pt idx="5">
                  <c:v>0.03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3-4414-81D8-D905D05EF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ჯამური N=2090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2305295950156048E-3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53-4414-81D8-D905D05EF1A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53-4414-81D8-D905D05EF1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დაქირავებული</c:v>
                </c:pt>
                <c:pt idx="1">
                  <c:v>უმუშევარი</c:v>
                </c:pt>
                <c:pt idx="2">
                  <c:v>თვითდასაქმებული</c:v>
                </c:pt>
                <c:pt idx="3">
                  <c:v>დიასახლისი</c:v>
                </c:pt>
                <c:pt idx="4">
                  <c:v>პენსიონერი</c:v>
                </c:pt>
                <c:pt idx="5">
                  <c:v>სტუდენტი</c:v>
                </c:pt>
                <c:pt idx="6">
                  <c:v>დამსაქმებელი </c:v>
                </c:pt>
                <c:pt idx="7">
                  <c:v>მოსწავლე</c:v>
                </c:pt>
                <c:pt idx="8">
                  <c:v>მიჭირს პასუხი</c:v>
                </c:pt>
                <c:pt idx="9">
                  <c:v>შშმ პირი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0.28999999999999998</c:v>
                </c:pt>
                <c:pt idx="1">
                  <c:v>0.19</c:v>
                </c:pt>
                <c:pt idx="2">
                  <c:v>0.11</c:v>
                </c:pt>
                <c:pt idx="3">
                  <c:v>0.12</c:v>
                </c:pt>
                <c:pt idx="4">
                  <c:v>0.2</c:v>
                </c:pt>
                <c:pt idx="5">
                  <c:v>0.04</c:v>
                </c:pt>
                <c:pt idx="6">
                  <c:v>0.01</c:v>
                </c:pt>
                <c:pt idx="7">
                  <c:v>0.03</c:v>
                </c:pt>
                <c:pt idx="8">
                  <c:v>0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53-4414-81D8-D905D05EF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220528"/>
        <c:axId val="1991225936"/>
      </c:barChart>
      <c:catAx>
        <c:axId val="19912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225936"/>
        <c:crosses val="autoZero"/>
        <c:auto val="1"/>
        <c:lblAlgn val="ctr"/>
        <c:lblOffset val="100"/>
        <c:noMultiLvlLbl val="0"/>
      </c:catAx>
      <c:valAx>
        <c:axId val="1991225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9122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194192072144814"/>
          <c:y val="3.2649139196583472E-2"/>
          <c:w val="0.23207005666347783"/>
          <c:h val="0.1848519247594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87698313008038"/>
          <c:y val="8.3004811898512693E-2"/>
          <c:w val="0.78512301686991959"/>
          <c:h val="0.804340643133574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დაბრუნდა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4628731017116737E-2"/>
                  <c:y val="7.5373286199905028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87-4763-B4F5-3DC2F1673843}"/>
                </c:ext>
              </c:extLst>
            </c:dLbl>
            <c:dLbl>
              <c:idx val="1"/>
              <c:layout>
                <c:manualLayout>
                  <c:x val="8.3980970961838597E-2"/>
                  <c:y val="-1.0323065141312481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87-4763-B4F5-3DC2F1673843}"/>
                </c:ext>
              </c:extLst>
            </c:dLbl>
            <c:dLbl>
              <c:idx val="2"/>
              <c:layout>
                <c:manualLayout>
                  <c:x val="8.2949892680690876E-2"/>
                  <c:y val="-5.63082785140472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87-4763-B4F5-3DC2F1673843}"/>
                </c:ext>
              </c:extLst>
            </c:dLbl>
            <c:dLbl>
              <c:idx val="3"/>
              <c:layout>
                <c:manualLayout>
                  <c:x val="7.92958207907104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887-4763-B4F5-3DC2F1673843}"/>
                </c:ext>
              </c:extLst>
            </c:dLbl>
            <c:dLbl>
              <c:idx val="4"/>
              <c:layout>
                <c:manualLayout>
                  <c:x val="6.8412080682181561E-2"/>
                  <c:y val="-2.81541392570233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887-4763-B4F5-3DC2F1673843}"/>
                </c:ext>
              </c:extLst>
            </c:dLbl>
            <c:dLbl>
              <c:idx val="5"/>
              <c:layout>
                <c:manualLayout>
                  <c:x val="6.9966900697685699E-2"/>
                  <c:y val="-2.81541392570233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887-4763-B4F5-3DC2F1673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ესპანეთი</c:v>
                </c:pt>
                <c:pt idx="1">
                  <c:v>საბერძნეთი</c:v>
                </c:pt>
                <c:pt idx="2">
                  <c:v>იტალია</c:v>
                </c:pt>
                <c:pt idx="3">
                  <c:v>გერმანია</c:v>
                </c:pt>
                <c:pt idx="4">
                  <c:v>რუსეთი</c:v>
                </c:pt>
                <c:pt idx="5">
                  <c:v>თურქეთი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3.8487161060330961E-2</c:v>
                </c:pt>
                <c:pt idx="1">
                  <c:v>5.3018918789113662E-2</c:v>
                </c:pt>
                <c:pt idx="2">
                  <c:v>6.0130645937654291E-2</c:v>
                </c:pt>
                <c:pt idx="3">
                  <c:v>9.2597024960514474E-2</c:v>
                </c:pt>
                <c:pt idx="4">
                  <c:v>0.23850922800303548</c:v>
                </c:pt>
                <c:pt idx="5">
                  <c:v>0.30985666954262875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87-4763-B4F5-3DC2F16738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ესპანეთი</c:v>
                </c:pt>
                <c:pt idx="1">
                  <c:v>საბერძნეთი</c:v>
                </c:pt>
                <c:pt idx="2">
                  <c:v>იტალია</c:v>
                </c:pt>
                <c:pt idx="3">
                  <c:v>გერმანია</c:v>
                </c:pt>
                <c:pt idx="4">
                  <c:v>რუსეთი</c:v>
                </c:pt>
                <c:pt idx="5">
                  <c:v>თურქეთი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1.761512838939669</c:v>
                </c:pt>
                <c:pt idx="1">
                  <c:v>1.7469810812108864</c:v>
                </c:pt>
                <c:pt idx="2">
                  <c:v>1.7398693540623458</c:v>
                </c:pt>
                <c:pt idx="3">
                  <c:v>1.7074029750394857</c:v>
                </c:pt>
                <c:pt idx="4">
                  <c:v>1.5614907719969646</c:v>
                </c:pt>
                <c:pt idx="5">
                  <c:v>1.4901433304573712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87-4763-B4F5-3DC2F16738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იქ ცხოვრობს</c:v>
                </c:pt>
              </c:strCache>
            </c:strRef>
          </c:tx>
          <c:spPr>
            <a:solidFill>
              <a:srgbClr val="17406D">
                <a:lumMod val="20000"/>
                <a:lumOff val="80000"/>
              </a:srgb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3386461655689771E-2"/>
                  <c:y val="7.5373286199905028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87-4763-B4F5-3DC2F1673843}"/>
                </c:ext>
              </c:extLst>
            </c:dLbl>
            <c:dLbl>
              <c:idx val="1"/>
              <c:layout>
                <c:manualLayout>
                  <c:x val="6.5323130775789079E-2"/>
                  <c:y val="-2.58951575323860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87-4763-B4F5-3DC2F1673843}"/>
                </c:ext>
              </c:extLst>
            </c:dLbl>
            <c:dLbl>
              <c:idx val="2"/>
              <c:layout>
                <c:manualLayout>
                  <c:x val="6.3082353551870016E-2"/>
                  <c:y val="-6.639499769668620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887-4763-B4F5-3DC2F1673843}"/>
                </c:ext>
              </c:extLst>
            </c:dLbl>
            <c:dLbl>
              <c:idx val="3"/>
              <c:layout>
                <c:manualLayout>
                  <c:x val="6.53024406511733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887-4763-B4F5-3DC2F1673843}"/>
                </c:ext>
              </c:extLst>
            </c:dLbl>
            <c:dLbl>
              <c:idx val="4"/>
              <c:layout>
                <c:manualLayout>
                  <c:x val="5.7528340573652678E-2"/>
                  <c:y val="-2.81541392570233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887-4763-B4F5-3DC2F1673843}"/>
                </c:ext>
              </c:extLst>
            </c:dLbl>
            <c:dLbl>
              <c:idx val="5"/>
              <c:layout>
                <c:manualLayout>
                  <c:x val="6.5302440651173313E-2"/>
                  <c:y val="-2.81541392570233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887-4763-B4F5-3DC2F1673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ესპანეთი</c:v>
                </c:pt>
                <c:pt idx="1">
                  <c:v>საბერძნეთი</c:v>
                </c:pt>
                <c:pt idx="2">
                  <c:v>იტალია</c:v>
                </c:pt>
                <c:pt idx="3">
                  <c:v>გერმანია</c:v>
                </c:pt>
                <c:pt idx="4">
                  <c:v>რუსეთი</c:v>
                </c:pt>
                <c:pt idx="5">
                  <c:v>თურქეთი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0.06</c:v>
                </c:pt>
                <c:pt idx="1">
                  <c:v>0.06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0.17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87-4763-B4F5-3DC2F16738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ესპანეთი</c:v>
                </c:pt>
                <c:pt idx="1">
                  <c:v>საბერძნეთი</c:v>
                </c:pt>
                <c:pt idx="2">
                  <c:v>იტალია</c:v>
                </c:pt>
                <c:pt idx="3">
                  <c:v>გერმანია</c:v>
                </c:pt>
                <c:pt idx="4">
                  <c:v>რუსეთი</c:v>
                </c:pt>
                <c:pt idx="5">
                  <c:v>თურქეთი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1.74</c:v>
                </c:pt>
                <c:pt idx="1">
                  <c:v>1.74</c:v>
                </c:pt>
                <c:pt idx="2">
                  <c:v>1.6600000000000001</c:v>
                </c:pt>
                <c:pt idx="3">
                  <c:v>1.69</c:v>
                </c:pt>
                <c:pt idx="4">
                  <c:v>1.6300000000000001</c:v>
                </c:pt>
                <c:pt idx="5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87-4763-B4F5-3DC2F16738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1.7630829698266605E-2"/>
          <c:w val="0.98456969682723672"/>
          <c:h val="5.3165734619524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/>
              <a:t>2019 წელი</a:t>
            </a:r>
          </a:p>
        </c:rich>
      </c:tx>
      <c:layout>
        <c:manualLayout>
          <c:xMode val="edge"/>
          <c:yMode val="edge"/>
          <c:x val="0.83913191406629728"/>
          <c:y val="0.93253840196204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62962962962962E-2"/>
          <c:y val="0.17312631794112046"/>
          <c:w val="0.94907407407407407"/>
          <c:h val="0.54394162012197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05128205128205E-3"/>
                  <c:y val="-2.31806306801791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5B-410E-879B-D710D41D7E62}"/>
                </c:ext>
              </c:extLst>
            </c:dLbl>
            <c:dLbl>
              <c:idx val="1"/>
              <c:layout>
                <c:manualLayout>
                  <c:x val="1.6025641025641025E-3"/>
                  <c:y val="-2.0499885588137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5B-410E-879B-D710D41D7E62}"/>
                </c:ext>
              </c:extLst>
            </c:dLbl>
            <c:dLbl>
              <c:idx val="2"/>
              <c:layout>
                <c:manualLayout>
                  <c:x val="-1.6025010094892571E-3"/>
                  <c:y val="3.74254443868869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5B-410E-879B-D710D41D7E62}"/>
                </c:ext>
              </c:extLst>
            </c:dLbl>
            <c:dLbl>
              <c:idx val="3"/>
              <c:layout>
                <c:manualLayout>
                  <c:x val="-4.8076292146174036E-3"/>
                  <c:y val="-2.31818237131528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5B-410E-879B-D710D41D7E62}"/>
                </c:ext>
              </c:extLst>
            </c:dLbl>
            <c:dLbl>
              <c:idx val="4"/>
              <c:layout>
                <c:manualLayout>
                  <c:x val="1.6026271956388891E-3"/>
                  <c:y val="9.80315194539535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5B-410E-879B-D710D41D7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სრულიად არ არის მოსალოდნელი</c:v>
                </c:pt>
                <c:pt idx="1">
                  <c:v>უფრო არ არის მოსალოდნელი, ვიდრე მოსალოდნელია</c:v>
                </c:pt>
                <c:pt idx="2">
                  <c:v>უფრო მოსალოდნელია, ვიდრე არ არის მოსალოდნელი</c:v>
                </c:pt>
                <c:pt idx="3">
                  <c:v>სრულიად მოსალოდნელია</c:v>
                </c:pt>
                <c:pt idx="4">
                  <c:v>არ ვიცი/მიჭირს პასუხი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7.3999999999999996E-2</c:v>
                </c:pt>
                <c:pt idx="1">
                  <c:v>0.128</c:v>
                </c:pt>
                <c:pt idx="2">
                  <c:v>0.36399999999999999</c:v>
                </c:pt>
                <c:pt idx="3">
                  <c:v>0.28499999999999998</c:v>
                </c:pt>
                <c:pt idx="4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B-410E-879B-D710D41D7E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5713343"/>
        <c:axId val="275715007"/>
      </c:barChart>
      <c:catAx>
        <c:axId val="27571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15007"/>
        <c:crosses val="autoZero"/>
        <c:auto val="1"/>
        <c:lblAlgn val="ctr"/>
        <c:lblOffset val="100"/>
        <c:noMultiLvlLbl val="0"/>
      </c:catAx>
      <c:valAx>
        <c:axId val="27571500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57133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776433530056645"/>
          <c:y val="0.10341931119199914"/>
          <c:w val="0.501402376786235"/>
          <c:h val="0.803516919634375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DBEFF9">
                  <a:lumMod val="75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97503765870454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B5-41D3-899E-C4E903EF2FF8}"/>
                </c:ext>
              </c:extLst>
            </c:dLbl>
            <c:dLbl>
              <c:idx val="1"/>
              <c:layout>
                <c:manualLayout>
                  <c:x val="2.1519259737465032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B5-41D3-899E-C4E903EF2FF8}"/>
                </c:ext>
              </c:extLst>
            </c:dLbl>
            <c:dLbl>
              <c:idx val="2"/>
              <c:layout>
                <c:manualLayout>
                  <c:x val="3.2278889606197549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B5-41D3-899E-C4E903EF2FF8}"/>
                </c:ext>
              </c:extLst>
            </c:dLbl>
            <c:dLbl>
              <c:idx val="3"/>
              <c:layout>
                <c:manualLayout>
                  <c:x val="3.8734667527437053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B5-41D3-899E-C4E903EF2FF8}"/>
                </c:ext>
              </c:extLst>
            </c:dLbl>
            <c:dLbl>
              <c:idx val="4"/>
              <c:layout>
                <c:manualLayout>
                  <c:x val="5.3798149343662581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B5-41D3-899E-C4E903EF2FF8}"/>
                </c:ext>
              </c:extLst>
            </c:dLbl>
            <c:dLbl>
              <c:idx val="5"/>
              <c:layout>
                <c:manualLayout>
                  <c:x val="5.81020012911555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B5-41D3-899E-C4E903EF2FF8}"/>
                </c:ext>
              </c:extLst>
            </c:dLbl>
            <c:dLbl>
              <c:idx val="6"/>
              <c:layout>
                <c:manualLayout>
                  <c:x val="6.240585323864866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B5-41D3-899E-C4E903EF2FF8}"/>
                </c:ext>
              </c:extLst>
            </c:dLbl>
            <c:dLbl>
              <c:idx val="7"/>
              <c:layout>
                <c:manualLayout>
                  <c:x val="7.1013557133634608E-2"/>
                  <c:y val="2.55330014043148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B5-41D3-899E-C4E903EF2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არ ვიცი/მიჭირს პასუხი</c:v>
                </c:pt>
                <c:pt idx="1">
                  <c:v>სხვა</c:v>
                </c:pt>
                <c:pt idx="2">
                  <c:v>თავშესაფრის მოთხოვნა რეალური საფუძვლის არსებობის გარეშე</c:v>
                </c:pt>
                <c:pt idx="3">
                  <c:v>პირის უკანონო გადაყვანა სხვა სახელმწიფოში</c:v>
                </c:pt>
                <c:pt idx="4">
                  <c:v>საზღვრის გადაკვეთა ნებართვის გარეშე</c:v>
                </c:pt>
                <c:pt idx="5">
                  <c:v>ქვეყანაში კანონიერად ყოფნის ვადაზე  მეტი დროით დარჩენა</c:v>
                </c:pt>
                <c:pt idx="6">
                  <c:v>ქვეყნში შესვლა სასაზღვრო პუნქტის კონტროლის გვერდის ავლით</c:v>
                </c:pt>
                <c:pt idx="7">
                  <c:v>საზღვრის გადაკვეთა ყალბი დოკუმენტაციით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9.4E-2</c:v>
                </c:pt>
                <c:pt idx="1">
                  <c:v>8.0000000000000002E-3</c:v>
                </c:pt>
                <c:pt idx="2">
                  <c:v>0.123</c:v>
                </c:pt>
                <c:pt idx="3">
                  <c:v>0.18099999999999999</c:v>
                </c:pt>
                <c:pt idx="4">
                  <c:v>0.36499999999999999</c:v>
                </c:pt>
                <c:pt idx="5">
                  <c:v>0.38900000000000001</c:v>
                </c:pt>
                <c:pt idx="6">
                  <c:v>0.47099999999999997</c:v>
                </c:pt>
                <c:pt idx="7">
                  <c:v>0.56100000000000005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B5-41D3-899E-C4E903EF2F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არ ვიცი/მიჭირს პასუხი</c:v>
                </c:pt>
                <c:pt idx="1">
                  <c:v>სხვა</c:v>
                </c:pt>
                <c:pt idx="2">
                  <c:v>თავშესაფრის მოთხოვნა რეალური საფუძვლის არსებობის გარეშე</c:v>
                </c:pt>
                <c:pt idx="3">
                  <c:v>პირის უკანონო გადაყვანა სხვა სახელმწიფოში</c:v>
                </c:pt>
                <c:pt idx="4">
                  <c:v>საზღვრის გადაკვეთა ნებართვის გარეშე</c:v>
                </c:pt>
                <c:pt idx="5">
                  <c:v>ქვეყანაში კანონიერად ყოფნის ვადაზე  მეტი დროით დარჩენა</c:v>
                </c:pt>
                <c:pt idx="6">
                  <c:v>ქვეყნში შესვლა სასაზღვრო პუნქტის კონტროლის გვერდის ავლით</c:v>
                </c:pt>
                <c:pt idx="7">
                  <c:v>საზღვრის გადაკვეთა ყალბი დოკუმენტაციით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0.90600000000000003</c:v>
                </c:pt>
                <c:pt idx="1">
                  <c:v>0.99199999999999999</c:v>
                </c:pt>
                <c:pt idx="2">
                  <c:v>0.877</c:v>
                </c:pt>
                <c:pt idx="3">
                  <c:v>0.81899999999999995</c:v>
                </c:pt>
                <c:pt idx="4">
                  <c:v>0.63500000000000001</c:v>
                </c:pt>
                <c:pt idx="5">
                  <c:v>0.61099999999999999</c:v>
                </c:pt>
                <c:pt idx="6">
                  <c:v>0.52900000000000003</c:v>
                </c:pt>
                <c:pt idx="7">
                  <c:v>0.43899999999999995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B5-41D3-899E-C4E903EF2F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5823111684958037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B5-41D3-899E-C4E903EF2F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B5-41D3-899E-C4E903EF2F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B5-41D3-899E-C4E903EF2FF8}"/>
                </c:ext>
              </c:extLst>
            </c:dLbl>
            <c:dLbl>
              <c:idx val="3"/>
              <c:layout>
                <c:manualLayout>
                  <c:x val="4.5190445448676564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B5-41D3-899E-C4E903EF2FF8}"/>
                </c:ext>
              </c:extLst>
            </c:dLbl>
            <c:dLbl>
              <c:idx val="4"/>
              <c:layout>
                <c:manualLayout>
                  <c:x val="5.595007531740908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B5-41D3-899E-C4E903EF2FF8}"/>
                </c:ext>
              </c:extLst>
            </c:dLbl>
            <c:dLbl>
              <c:idx val="5"/>
              <c:layout>
                <c:manualLayout>
                  <c:x val="4.519044544867648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B5-41D3-899E-C4E903EF2FF8}"/>
                </c:ext>
              </c:extLst>
            </c:dLbl>
            <c:dLbl>
              <c:idx val="6"/>
              <c:layout>
                <c:manualLayout>
                  <c:x val="7.74693350548741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B5-41D3-899E-C4E903EF2FF8}"/>
                </c:ext>
              </c:extLst>
            </c:dLbl>
            <c:dLbl>
              <c:idx val="7"/>
              <c:layout>
                <c:manualLayout>
                  <c:x val="7.53174090811276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B5-41D3-899E-C4E903EF2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არ ვიცი/მიჭირს პასუხი</c:v>
                </c:pt>
                <c:pt idx="1">
                  <c:v>სხვა</c:v>
                </c:pt>
                <c:pt idx="2">
                  <c:v>თავშესაფრის მოთხოვნა რეალური საფუძვლის არსებობის გარეშე</c:v>
                </c:pt>
                <c:pt idx="3">
                  <c:v>პირის უკანონო გადაყვანა სხვა სახელმწიფოში</c:v>
                </c:pt>
                <c:pt idx="4">
                  <c:v>საზღვრის გადაკვეთა ნებართვის გარეშე</c:v>
                </c:pt>
                <c:pt idx="5">
                  <c:v>ქვეყანაში კანონიერად ყოფნის ვადაზე  მეტი დროით დარჩენა</c:v>
                </c:pt>
                <c:pt idx="6">
                  <c:v>ქვეყნში შესვლა სასაზღვრო პუნქტის კონტროლის გვერდის ავლით</c:v>
                </c:pt>
                <c:pt idx="7">
                  <c:v>საზღვრის გადაკვეთა ყალბი დოკუმენტაციით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 formatCode="0%">
                  <c:v>6.6000000000000003E-2</c:v>
                </c:pt>
                <c:pt idx="1">
                  <c:v>1E-3</c:v>
                </c:pt>
                <c:pt idx="2" formatCode="0%">
                  <c:v>0</c:v>
                </c:pt>
                <c:pt idx="3" formatCode="0%">
                  <c:v>0.22600000000000001</c:v>
                </c:pt>
                <c:pt idx="4" formatCode="0%">
                  <c:v>0.38700000000000001</c:v>
                </c:pt>
                <c:pt idx="5" formatCode="0%">
                  <c:v>0.26700000000000002</c:v>
                </c:pt>
                <c:pt idx="6" formatCode="0%">
                  <c:v>0.63800000000000001</c:v>
                </c:pt>
                <c:pt idx="7" formatCode="0%">
                  <c:v>0.63400000000000001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7B5-41D3-899E-C4E903EF2F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არ ვიცი/მიჭირს პასუხი</c:v>
                </c:pt>
                <c:pt idx="1">
                  <c:v>სხვა</c:v>
                </c:pt>
                <c:pt idx="2">
                  <c:v>თავშესაფრის მოთხოვნა რეალური საფუძვლის არსებობის გარეშე</c:v>
                </c:pt>
                <c:pt idx="3">
                  <c:v>პირის უკანონო გადაყვანა სხვა სახელმწიფოში</c:v>
                </c:pt>
                <c:pt idx="4">
                  <c:v>საზღვრის გადაკვეთა ნებართვის გარეშე</c:v>
                </c:pt>
                <c:pt idx="5">
                  <c:v>ქვეყანაში კანონიერად ყოფნის ვადაზე  მეტი დროით დარჩენა</c:v>
                </c:pt>
                <c:pt idx="6">
                  <c:v>ქვეყნში შესვლა სასაზღვრო პუნქტის კონტროლის გვერდის ავლით</c:v>
                </c:pt>
                <c:pt idx="7">
                  <c:v>საზღვრის გადაკვეთა ყალბი დოკუმენტაციით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0.93399999999999994</c:v>
                </c:pt>
                <c:pt idx="1">
                  <c:v>0.999</c:v>
                </c:pt>
                <c:pt idx="2">
                  <c:v>1</c:v>
                </c:pt>
                <c:pt idx="3">
                  <c:v>0.77400000000000002</c:v>
                </c:pt>
                <c:pt idx="4">
                  <c:v>0.61299999999999999</c:v>
                </c:pt>
                <c:pt idx="5">
                  <c:v>0.73299999999999998</c:v>
                </c:pt>
                <c:pt idx="6">
                  <c:v>0.36199999999999999</c:v>
                </c:pt>
                <c:pt idx="7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7B5-41D3-899E-C4E903EF2F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51925973746503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7B5-41D3-899E-C4E903EF2F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B5-41D3-899E-C4E903EF2F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7B5-41D3-899E-C4E903EF2FF8}"/>
                </c:ext>
              </c:extLst>
            </c:dLbl>
            <c:dLbl>
              <c:idx val="3"/>
              <c:layout>
                <c:manualLayout>
                  <c:x val="5.599288616614236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B5-41D3-899E-C4E903EF2FF8}"/>
                </c:ext>
              </c:extLst>
            </c:dLbl>
            <c:dLbl>
              <c:idx val="4"/>
              <c:layout>
                <c:manualLayout>
                  <c:x val="6.0253927264901933E-2"/>
                  <c:y val="-9.36199236438084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7B5-41D3-899E-C4E903EF2FF8}"/>
                </c:ext>
              </c:extLst>
            </c:dLbl>
            <c:dLbl>
              <c:idx val="5"/>
              <c:layout>
                <c:manualLayout>
                  <c:x val="4.519044544867640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B5-41D3-899E-C4E903EF2FF8}"/>
                </c:ext>
              </c:extLst>
            </c:dLbl>
            <c:dLbl>
              <c:idx val="6"/>
              <c:layout>
                <c:manualLayout>
                  <c:x val="7.7469335054873953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7B5-41D3-899E-C4E903EF2FF8}"/>
                </c:ext>
              </c:extLst>
            </c:dLbl>
            <c:dLbl>
              <c:idx val="7"/>
              <c:layout>
                <c:manualLayout>
                  <c:x val="7.10135571336346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7B5-41D3-899E-C4E903EF2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არ ვიცი/მიჭირს პასუხი</c:v>
                </c:pt>
                <c:pt idx="1">
                  <c:v>სხვა</c:v>
                </c:pt>
                <c:pt idx="2">
                  <c:v>თავშესაფრის მოთხოვნა რეალური საფუძვლის არსებობის გარეშე</c:v>
                </c:pt>
                <c:pt idx="3">
                  <c:v>პირის უკანონო გადაყვანა სხვა სახელმწიფოში</c:v>
                </c:pt>
                <c:pt idx="4">
                  <c:v>საზღვრის გადაკვეთა ნებართვის გარეშე</c:v>
                </c:pt>
                <c:pt idx="5">
                  <c:v>ქვეყანაში კანონიერად ყოფნის ვადაზე  მეტი დროით დარჩენა</c:v>
                </c:pt>
                <c:pt idx="6">
                  <c:v>ქვეყნში შესვლა სასაზღვრო პუნქტის კონტროლის გვერდის ავლით</c:v>
                </c:pt>
                <c:pt idx="7">
                  <c:v>საზღვრის გადაკვეთა ყალბი დოკუმენტაციით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0.04</c:v>
                </c:pt>
                <c:pt idx="1">
                  <c:v>0</c:v>
                </c:pt>
                <c:pt idx="2">
                  <c:v>0</c:v>
                </c:pt>
                <c:pt idx="3">
                  <c:v>0.30099999999999999</c:v>
                </c:pt>
                <c:pt idx="4">
                  <c:v>0.41</c:v>
                </c:pt>
                <c:pt idx="5">
                  <c:v>0.27600000000000002</c:v>
                </c:pt>
                <c:pt idx="6">
                  <c:v>0.64500000000000002</c:v>
                </c:pt>
                <c:pt idx="7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7B5-41D3-899E-C4E903EF2FF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არ ვიცი/მიჭირს პასუხი</c:v>
                </c:pt>
                <c:pt idx="1">
                  <c:v>სხვა</c:v>
                </c:pt>
                <c:pt idx="2">
                  <c:v>თავშესაფრის მოთხოვნა რეალური საფუძვლის არსებობის გარეშე</c:v>
                </c:pt>
                <c:pt idx="3">
                  <c:v>პირის უკანონო გადაყვანა სხვა სახელმწიფოში</c:v>
                </c:pt>
                <c:pt idx="4">
                  <c:v>საზღვრის გადაკვეთა ნებართვის გარეშე</c:v>
                </c:pt>
                <c:pt idx="5">
                  <c:v>ქვეყანაში კანონიერად ყოფნის ვადაზე  მეტი დროით დარჩენა</c:v>
                </c:pt>
                <c:pt idx="6">
                  <c:v>ქვეყნში შესვლა სასაზღვრო პუნქტის კონტროლის გვერდის ავლით</c:v>
                </c:pt>
                <c:pt idx="7">
                  <c:v>საზღვრის გადაკვეთა ყალბი დოკუმენტაციით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0.96</c:v>
                </c:pt>
                <c:pt idx="1">
                  <c:v>1</c:v>
                </c:pt>
                <c:pt idx="2">
                  <c:v>1</c:v>
                </c:pt>
                <c:pt idx="3">
                  <c:v>0.69900000000000007</c:v>
                </c:pt>
                <c:pt idx="4">
                  <c:v>0.59000000000000008</c:v>
                </c:pt>
                <c:pt idx="5">
                  <c:v>0.72399999999999998</c:v>
                </c:pt>
                <c:pt idx="6">
                  <c:v>0.35499999999999998</c:v>
                </c:pt>
                <c:pt idx="7">
                  <c:v>0.44299999999999995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7B5-41D3-899E-C4E903EF2F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0663585188051082"/>
          <c:y val="3.5912266998796731E-2"/>
          <c:w val="0.57775694781726306"/>
          <c:h val="4.3087241440664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საზღვარგარეთ არალეგალურად </a:t>
            </a:r>
            <a:r>
              <a:rPr lang="ka-GE" dirty="0" smtClean="0"/>
              <a:t>წასვლის</a:t>
            </a:r>
            <a:r>
              <a:rPr lang="ka-GE" baseline="0" dirty="0" smtClean="0"/>
              <a:t> მისაღებობა</a:t>
            </a:r>
            <a:endParaRPr lang="en-US" dirty="0"/>
          </a:p>
        </c:rich>
      </c:tx>
      <c:layout>
        <c:manualLayout>
          <c:xMode val="edge"/>
          <c:yMode val="edge"/>
          <c:x val="0.21106524563217477"/>
          <c:y val="2.3052970651395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62137869558758"/>
          <c:y val="8.2183823953248109E-2"/>
          <c:w val="0.77422663312919215"/>
          <c:h val="0.61542939632545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86-40C6-A1C1-B3E4E808DB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686-40C6-A1C1-B3E4E808DB34}"/>
              </c:ext>
            </c:extLst>
          </c:dPt>
          <c:dLbls>
            <c:dLbl>
              <c:idx val="0"/>
              <c:layout>
                <c:manualLayout>
                  <c:x val="-5.0505125538552968E-3"/>
                  <c:y val="0.2330056867891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6-40C6-A1C1-B3E4E808DB34}"/>
                </c:ext>
              </c:extLst>
            </c:dLbl>
            <c:dLbl>
              <c:idx val="1"/>
              <c:layout>
                <c:manualLayout>
                  <c:x val="-4.7169811320754715E-3"/>
                  <c:y val="0.28078346456692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86-40C6-A1C1-B3E4E808D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2019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86-40C6-A1C1-B3E4E808DB3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0929263"/>
        <c:axId val="450932591"/>
      </c:barChart>
      <c:catAx>
        <c:axId val="45092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32591"/>
        <c:crosses val="autoZero"/>
        <c:auto val="1"/>
        <c:lblAlgn val="ctr"/>
        <c:lblOffset val="100"/>
        <c:noMultiLvlLbl val="0"/>
      </c:catAx>
      <c:valAx>
        <c:axId val="4509325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92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საზღვარგარეთ არალეგალურად </a:t>
            </a:r>
            <a:r>
              <a:rPr lang="ka-GE" dirty="0" smtClean="0"/>
              <a:t>დარჩენის</a:t>
            </a:r>
            <a:r>
              <a:rPr lang="ka-GE" baseline="0" dirty="0" smtClean="0"/>
              <a:t> მისაღებობა</a:t>
            </a:r>
            <a:endParaRPr lang="en-US" dirty="0"/>
          </a:p>
        </c:rich>
      </c:tx>
      <c:layout>
        <c:manualLayout>
          <c:xMode val="edge"/>
          <c:yMode val="edge"/>
          <c:x val="0.21106524563217477"/>
          <c:y val="2.3052970651395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19370573961275"/>
          <c:y val="0.32887194264331487"/>
          <c:w val="0.77422663312919215"/>
          <c:h val="0.39876290463692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F3-4619-A07C-46A80D5AB8A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F3-4619-A07C-46A80D5AB8AF}"/>
              </c:ext>
            </c:extLst>
          </c:dPt>
          <c:dLbls>
            <c:dLbl>
              <c:idx val="0"/>
              <c:layout>
                <c:manualLayout>
                  <c:x val="-5.0505125538552968E-3"/>
                  <c:y val="0.2330056867891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F3-4619-A07C-46A80D5AB8AF}"/>
                </c:ext>
              </c:extLst>
            </c:dLbl>
            <c:dLbl>
              <c:idx val="1"/>
              <c:layout>
                <c:manualLayout>
                  <c:x val="-6.2893081761006293E-3"/>
                  <c:y val="0.20789952565491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F3-4619-A07C-46A80D5AB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2019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2.8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3-4619-A07C-46A80D5AB8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0929263"/>
        <c:axId val="450932591"/>
      </c:barChart>
      <c:catAx>
        <c:axId val="45092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32591"/>
        <c:crosses val="autoZero"/>
        <c:auto val="1"/>
        <c:lblAlgn val="ctr"/>
        <c:lblOffset val="100"/>
        <c:noMultiLvlLbl val="0"/>
      </c:catAx>
      <c:valAx>
        <c:axId val="4509325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92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14336433646405"/>
          <c:y val="0.10068714771309324"/>
          <c:w val="0.56776034895503413"/>
          <c:h val="0.803516919634375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წელი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F6FC6">
                  <a:lumMod val="60000"/>
                  <a:lumOff val="4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0161256945812248E-2"/>
                  <c:y val="-5.46448087431693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4-460E-A88C-9981B7A84FF6}"/>
                </c:ext>
              </c:extLst>
            </c:dLbl>
            <c:dLbl>
              <c:idx val="1"/>
              <c:layout>
                <c:manualLayout>
                  <c:x val="7.4922848610242121E-2"/>
                  <c:y val="-1.001809920631081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34-460E-A88C-9981B7A84FF6}"/>
                </c:ext>
              </c:extLst>
            </c:dLbl>
            <c:dLbl>
              <c:idx val="2"/>
              <c:layout>
                <c:manualLayout>
                  <c:x val="6.7815576433310973E-2"/>
                  <c:y val="-2.73224043715852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34-460E-A88C-9981B7A84FF6}"/>
                </c:ext>
              </c:extLst>
            </c:dLbl>
            <c:dLbl>
              <c:idx val="3"/>
              <c:layout>
                <c:manualLayout>
                  <c:x val="2.79750376587045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34-460E-A88C-9981B7A84FF6}"/>
                </c:ext>
              </c:extLst>
            </c:dLbl>
            <c:dLbl>
              <c:idx val="4"/>
              <c:layout>
                <c:manualLayout>
                  <c:x val="3.012696363245104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34-460E-A88C-9981B7A84FF6}"/>
                </c:ext>
              </c:extLst>
            </c:dLbl>
            <c:dLbl>
              <c:idx val="5"/>
              <c:layout>
                <c:manualLayout>
                  <c:x val="3.22788896061975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34-460E-A88C-9981B7A84FF6}"/>
                </c:ext>
              </c:extLst>
            </c:dLbl>
            <c:dLbl>
              <c:idx val="6"/>
              <c:layout>
                <c:manualLayout>
                  <c:x val="3.443081557994404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34-460E-A88C-9981B7A84FF6}"/>
                </c:ext>
              </c:extLst>
            </c:dLbl>
            <c:dLbl>
              <c:idx val="7"/>
              <c:layout>
                <c:manualLayout>
                  <c:x val="3.873466752743705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34-460E-A88C-9981B7A84FF6}"/>
                </c:ext>
              </c:extLst>
            </c:dLbl>
            <c:dLbl>
              <c:idx val="8"/>
              <c:layout>
                <c:manualLayout>
                  <c:x val="4.303851947493006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34-460E-A88C-9981B7A84FF6}"/>
                </c:ext>
              </c:extLst>
            </c:dLbl>
            <c:dLbl>
              <c:idx val="9"/>
              <c:layout>
                <c:manualLayout>
                  <c:x val="4.9494297396169569E-2"/>
                  <c:y val="2.34049809109521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34-460E-A88C-9981B7A84FF6}"/>
                </c:ext>
              </c:extLst>
            </c:dLbl>
            <c:dLbl>
              <c:idx val="10"/>
              <c:layout>
                <c:manualLayout>
                  <c:x val="8.28491499892402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536775059347399E-2"/>
                      <c:h val="3.5708002987562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434-460E-A88C-9981B7A84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ადგილზე თავისუფლების აღკვეთა (სამართალდამცავი ორგანოების მიერ)</c:v>
                </c:pt>
                <c:pt idx="1">
                  <c:v>შესაბამის ქვეყანაში შესვლის აკრძალვა გარკვეული პერიოდით</c:v>
                </c:pt>
                <c:pt idx="2">
                  <c:v>ადგილზე ადმინისტრაციული სასჯელი ფულადი ჯარიმის სახით</c:v>
                </c:pt>
                <c:pt idx="3">
                  <c:v>სამშობლოში იძულებით დაბრუნება (დეპორტაცია)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0.214</c:v>
                </c:pt>
                <c:pt idx="1">
                  <c:v>0.26500000000000001</c:v>
                </c:pt>
                <c:pt idx="2">
                  <c:v>0.38100000000000001</c:v>
                </c:pt>
                <c:pt idx="3">
                  <c:v>0.85199999999999998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34-460E-A88C-9981B7A84F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ადგილზე თავისუფლების აღკვეთა (სამართალდამცავი ორგანოების მიერ)</c:v>
                </c:pt>
                <c:pt idx="1">
                  <c:v>შესაბამის ქვეყანაში შესვლის აკრძალვა გარკვეული პერიოდით</c:v>
                </c:pt>
                <c:pt idx="2">
                  <c:v>ადგილზე ადმინისტრაციული სასჯელი ფულადი ჯარიმის სახით</c:v>
                </c:pt>
                <c:pt idx="3">
                  <c:v>სამშობლოში იძულებით დაბრუნება (დეპორტაცია)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0.88600000000000012</c:v>
                </c:pt>
                <c:pt idx="1">
                  <c:v>0.83500000000000008</c:v>
                </c:pt>
                <c:pt idx="2">
                  <c:v>0.71900000000000008</c:v>
                </c:pt>
                <c:pt idx="3">
                  <c:v>0.24800000000000011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34-460E-A88C-9981B7A84F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293218418054151E-2"/>
                  <c:y val="-5.4644808743170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34-460E-A88C-9981B7A84FF6}"/>
                </c:ext>
              </c:extLst>
            </c:dLbl>
            <c:dLbl>
              <c:idx val="1"/>
              <c:layout>
                <c:manualLayout>
                  <c:x val="6.655524771012524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34-460E-A88C-9981B7A84FF6}"/>
                </c:ext>
              </c:extLst>
            </c:dLbl>
            <c:dLbl>
              <c:idx val="2"/>
              <c:layout>
                <c:manualLayout>
                  <c:x val="6.7901242818757021E-2"/>
                  <c:y val="-5.00904960315540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34-460E-A88C-9981B7A84FF6}"/>
                </c:ext>
              </c:extLst>
            </c:dLbl>
            <c:dLbl>
              <c:idx val="3"/>
              <c:layout>
                <c:manualLayout>
                  <c:x val="2.2085097949486855E-2"/>
                  <c:y val="1.3661202185792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Sylfaen" panose="010A050205030603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98771762755382E-2"/>
                      <c:h val="7.22268835248053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3434-460E-A88C-9981B7A84FF6}"/>
                </c:ext>
              </c:extLst>
            </c:dLbl>
            <c:dLbl>
              <c:idx val="4"/>
              <c:layout>
                <c:manualLayout>
                  <c:x val="2.7975037658704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34-460E-A88C-9981B7A84FF6}"/>
                </c:ext>
              </c:extLst>
            </c:dLbl>
            <c:dLbl>
              <c:idx val="5"/>
              <c:layout>
                <c:manualLayout>
                  <c:x val="3.2278889606197549E-2"/>
                  <c:y val="2.55330014043150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434-460E-A88C-9981B7A84FF6}"/>
                </c:ext>
              </c:extLst>
            </c:dLbl>
            <c:dLbl>
              <c:idx val="6"/>
              <c:layout>
                <c:manualLayout>
                  <c:x val="3.44308155799439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34-460E-A88C-9981B7A84FF6}"/>
                </c:ext>
              </c:extLst>
            </c:dLbl>
            <c:dLbl>
              <c:idx val="7"/>
              <c:layout>
                <c:manualLayout>
                  <c:x val="4.3038519474929982E-2"/>
                  <c:y val="2.55330014043146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34-460E-A88C-9981B7A84FF6}"/>
                </c:ext>
              </c:extLst>
            </c:dLbl>
            <c:dLbl>
              <c:idx val="8"/>
              <c:layout>
                <c:manualLayout>
                  <c:x val="4.949429739616956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34-460E-A88C-9981B7A84FF6}"/>
                </c:ext>
              </c:extLst>
            </c:dLbl>
            <c:dLbl>
              <c:idx val="9"/>
              <c:layout>
                <c:manualLayout>
                  <c:x val="5.3798149343662581E-2"/>
                  <c:y val="2.553300140431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34-460E-A88C-9981B7A84FF6}"/>
                </c:ext>
              </c:extLst>
            </c:dLbl>
            <c:dLbl>
              <c:idx val="10"/>
              <c:layout>
                <c:manualLayout>
                  <c:x val="8.607703894985996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34-460E-A88C-9981B7A84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ადგილზე თავისუფლების აღკვეთა (სამართალდამცავი ორგანოების მიერ)</c:v>
                </c:pt>
                <c:pt idx="1">
                  <c:v>შესაბამის ქვეყანაში შესვლის აკრძალვა გარკვეული პერიოდით</c:v>
                </c:pt>
                <c:pt idx="2">
                  <c:v>ადგილზე ადმინისტრაციული სასჯელი ფულადი ჯარიმის სახით</c:v>
                </c:pt>
                <c:pt idx="3">
                  <c:v>სამშობლოში იძულებით დაბრუნება (დეპორტაცია)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0.255</c:v>
                </c:pt>
                <c:pt idx="1">
                  <c:v>0.35</c:v>
                </c:pt>
                <c:pt idx="2">
                  <c:v>0.40500000000000003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434-460E-A88C-9981B7A84F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ადგილზე თავისუფლების აღკვეთა (სამართალდამცავი ორგანოების მიერ)</c:v>
                </c:pt>
                <c:pt idx="1">
                  <c:v>შესაბამის ქვეყანაში შესვლის აკრძალვა გარკვეული პერიოდით</c:v>
                </c:pt>
                <c:pt idx="2">
                  <c:v>ადგილზე ადმინისტრაციული სასჯელი ფულადი ჯარიმის სახით</c:v>
                </c:pt>
                <c:pt idx="3">
                  <c:v>სამშობლოში იძულებით დაბრუნება (დეპორტაცია)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0.84500000000000008</c:v>
                </c:pt>
                <c:pt idx="1">
                  <c:v>0.75000000000000011</c:v>
                </c:pt>
                <c:pt idx="2">
                  <c:v>0.69500000000000006</c:v>
                </c:pt>
                <c:pt idx="3">
                  <c:v>0.2400000000000001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434-460E-A88C-9981B7A84FF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F6FC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3185946241123045E-2"/>
                  <c:y val="-5.4644808743170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434-460E-A88C-9981B7A84FF6}"/>
                </c:ext>
              </c:extLst>
            </c:dLbl>
            <c:dLbl>
              <c:idx val="1"/>
              <c:layout>
                <c:manualLayout>
                  <c:x val="6.7901242818757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434-460E-A88C-9981B7A84FF6}"/>
                </c:ext>
              </c:extLst>
            </c:dLbl>
            <c:dLbl>
              <c:idx val="2"/>
              <c:layout>
                <c:manualLayout>
                  <c:x val="6.8424233064089762E-2"/>
                  <c:y val="-2.73224043715852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434-460E-A88C-9981B7A84FF6}"/>
                </c:ext>
              </c:extLst>
            </c:dLbl>
            <c:dLbl>
              <c:idx val="3"/>
              <c:layout>
                <c:manualLayout>
                  <c:x val="2.1150605272504768E-2"/>
                  <c:y val="4.09836065573768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012351634630066E-2"/>
                      <c:h val="8.3155845273439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3434-460E-A88C-9981B7A84FF6}"/>
                </c:ext>
              </c:extLst>
            </c:dLbl>
            <c:dLbl>
              <c:idx val="4"/>
              <c:layout>
                <c:manualLayout>
                  <c:x val="4.303851947493006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434-460E-A88C-9981B7A84FF6}"/>
                </c:ext>
              </c:extLst>
            </c:dLbl>
            <c:dLbl>
              <c:idx val="5"/>
              <c:layout>
                <c:manualLayout>
                  <c:x val="4.08865935011835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434-460E-A88C-9981B7A84FF6}"/>
                </c:ext>
              </c:extLst>
            </c:dLbl>
            <c:dLbl>
              <c:idx val="6"/>
              <c:layout>
                <c:manualLayout>
                  <c:x val="4.08865935011835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434-460E-A88C-9981B7A84FF6}"/>
                </c:ext>
              </c:extLst>
            </c:dLbl>
            <c:dLbl>
              <c:idx val="7"/>
              <c:layout>
                <c:manualLayout>
                  <c:x val="5.37981493436625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434-460E-A88C-9981B7A84FF6}"/>
                </c:ext>
              </c:extLst>
            </c:dLbl>
            <c:dLbl>
              <c:idx val="8"/>
              <c:layout>
                <c:manualLayout>
                  <c:x val="5.164622336991607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434-460E-A88C-9981B7A84FF6}"/>
                </c:ext>
              </c:extLst>
            </c:dLbl>
            <c:dLbl>
              <c:idx val="9"/>
              <c:layout>
                <c:manualLayout>
                  <c:x val="5.1646223369916075E-2"/>
                  <c:y val="2.34049809109521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434-460E-A88C-9981B7A84FF6}"/>
                </c:ext>
              </c:extLst>
            </c:dLbl>
            <c:dLbl>
              <c:idx val="10"/>
              <c:layout>
                <c:manualLayout>
                  <c:x val="9.46847428448459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434-460E-A88C-9981B7A84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ადგილზე თავისუფლების აღკვეთა (სამართალდამცავი ორგანოების მიერ)</c:v>
                </c:pt>
                <c:pt idx="1">
                  <c:v>შესაბამის ქვეყანაში შესვლის აკრძალვა გარკვეული პერიოდით</c:v>
                </c:pt>
                <c:pt idx="2">
                  <c:v>ადგილზე ადმინისტრაციული სასჯელი ფულადი ჯარიმის სახით</c:v>
                </c:pt>
                <c:pt idx="3">
                  <c:v>სამშობლოში იძულებით დაბრუნება (დეპორტაცია)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0.44800000000000001</c:v>
                </c:pt>
                <c:pt idx="1">
                  <c:v>0.38600000000000001</c:v>
                </c:pt>
                <c:pt idx="2">
                  <c:v>0.41199999999999998</c:v>
                </c:pt>
                <c:pt idx="3">
                  <c:v>0.92200000000000004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434-460E-A88C-9981B7A84FF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ადგილზე თავისუფლების აღკვეთა (სამართალდამცავი ორგანოების მიერ)</c:v>
                </c:pt>
                <c:pt idx="1">
                  <c:v>შესაბამის ქვეყანაში შესვლის აკრძალვა გარკვეული პერიოდით</c:v>
                </c:pt>
                <c:pt idx="2">
                  <c:v>ადგილზე ადმინისტრაციული სასჯელი ფულადი ჯარიმის სახით</c:v>
                </c:pt>
                <c:pt idx="3">
                  <c:v>სამშობლოში იძულებით დაბრუნება (დეპორტაცია)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0.65200000000000014</c:v>
                </c:pt>
                <c:pt idx="1">
                  <c:v>0.71400000000000008</c:v>
                </c:pt>
                <c:pt idx="2">
                  <c:v>0.68800000000000017</c:v>
                </c:pt>
                <c:pt idx="3">
                  <c:v>0.17800000000000005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434-460E-A88C-9981B7A84F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757519"/>
        <c:axId val="761756687"/>
      </c:barChart>
      <c:catAx>
        <c:axId val="76175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761756687"/>
        <c:crosses val="autoZero"/>
        <c:auto val="1"/>
        <c:lblAlgn val="ctr"/>
        <c:lblOffset val="100"/>
        <c:noMultiLvlLbl val="0"/>
      </c:catAx>
      <c:valAx>
        <c:axId val="7617566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175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6959881034300701"/>
          <c:y val="3.5912266998796731E-2"/>
          <c:w val="0.61479398935476681"/>
          <c:h val="4.3087241440664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ylfaen" panose="010A05020503060303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0.44308</cdr:x>
      <cdr:y>0.90164</cdr:y>
    </cdr:from>
    <cdr:to>
      <cdr:x>0.55221</cdr:x>
      <cdr:y>1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3545115" y="4191000"/>
          <a:ext cx="873149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0.77163</cdr:x>
      <cdr:y>0.7193</cdr:y>
    </cdr:from>
    <cdr:to>
      <cdr:x>0.88133</cdr:x>
      <cdr:y>0.82908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6232615" y="3124200"/>
          <a:ext cx="886069" cy="47681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2455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0.14151</cdr:x>
      <cdr:y>0.7193</cdr:y>
    </cdr:from>
    <cdr:to>
      <cdr:x>0.25112</cdr:x>
      <cdr:y>0.82306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1143000" y="3124200"/>
          <a:ext cx="885342" cy="45067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 dirty="0">
            <a:effectLst/>
            <a:latin typeface="Sylfaen" panose="010A0502050306030303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0.45283</cdr:x>
      <cdr:y>0.7193</cdr:y>
    </cdr:from>
    <cdr:to>
      <cdr:x>0.56244</cdr:x>
      <cdr:y>0.82306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3657600" y="3124200"/>
          <a:ext cx="885342" cy="45067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 smtClean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2083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0.29126</cdr:x>
      <cdr:y>0.95246</cdr:y>
    </cdr:from>
    <cdr:to>
      <cdr:x>0.43689</cdr:x>
      <cdr:y>0.99543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2286000" y="4175291"/>
          <a:ext cx="1143000" cy="1883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418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0.75102</cdr:x>
      <cdr:y>0.94735</cdr:y>
    </cdr:from>
    <cdr:to>
      <cdr:x>0.86063</cdr:x>
      <cdr:y>1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5894457" y="4152872"/>
          <a:ext cx="860285" cy="2308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228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0.51456</cdr:x>
      <cdr:y>0.95079</cdr:y>
    </cdr:from>
    <cdr:to>
      <cdr:x>0.62417</cdr:x>
      <cdr:y>1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4038600" y="4167952"/>
          <a:ext cx="860286" cy="2157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295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0.8835</cdr:x>
      <cdr:y>0.36504</cdr:y>
    </cdr:from>
    <cdr:to>
      <cdr:x>0.93784</cdr:x>
      <cdr:y>0.43457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934199" y="1600200"/>
          <a:ext cx="426493" cy="30480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0.75709</cdr:x>
      <cdr:y>0.90685</cdr:y>
    </cdr:from>
    <cdr:to>
      <cdr:x>0.85843</cdr:x>
      <cdr:y>0.96661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4492625" y="3731500"/>
          <a:ext cx="601345" cy="2458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228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0.51471</cdr:x>
      <cdr:y>0.91167</cdr:y>
    </cdr:from>
    <cdr:to>
      <cdr:x>0.61605</cdr:x>
      <cdr:y>0.97143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3054350" y="3751331"/>
          <a:ext cx="601345" cy="24589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295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0.28357</cdr:x>
      <cdr:y>0.91576</cdr:y>
    </cdr:from>
    <cdr:to>
      <cdr:x>0.38491</cdr:x>
      <cdr:y>0.97074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1682750" y="3768180"/>
          <a:ext cx="601345" cy="2262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418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0.39213</cdr:x>
      <cdr:y>0.87944</cdr:y>
    </cdr:from>
    <cdr:to>
      <cdr:x>0.49428</cdr:x>
      <cdr:y>0.93165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2308225" y="3978910"/>
          <a:ext cx="601345" cy="236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418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0.58954</cdr:x>
      <cdr:y>0.86895</cdr:y>
    </cdr:from>
    <cdr:to>
      <cdr:x>0.69169</cdr:x>
      <cdr:y>0.92571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3470275" y="3616960"/>
          <a:ext cx="601345" cy="236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295</a:t>
          </a:r>
          <a:endParaRPr lang="en-US" sz="18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0.78533</cdr:x>
      <cdr:y>0.86438</cdr:y>
    </cdr:from>
    <cdr:to>
      <cdr:x>0.88749</cdr:x>
      <cdr:y>0.92113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4622800" y="3597910"/>
          <a:ext cx="601345" cy="236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228</a:t>
          </a:r>
          <a:endParaRPr lang="en-US" sz="18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0.43564</cdr:x>
      <cdr:y>0.94019</cdr:y>
    </cdr:from>
    <cdr:to>
      <cdr:x>0.54507</cdr:x>
      <cdr:y>0.99896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3352800" y="4441830"/>
          <a:ext cx="842195" cy="27765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0.70181</cdr:x>
      <cdr:y>0.93655</cdr:y>
    </cdr:from>
    <cdr:to>
      <cdr:x>0.80315</cdr:x>
      <cdr:y>0.99532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5401233" y="4424623"/>
          <a:ext cx="779933" cy="27765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2083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0.39904</cdr:x>
      <cdr:y>0.89137</cdr:y>
    </cdr:from>
    <cdr:to>
      <cdr:x>0.5012</cdr:x>
      <cdr:y>0.98582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3162300" y="4075330"/>
          <a:ext cx="809598" cy="4318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0.69892</cdr:x>
      <cdr:y>0.88676</cdr:y>
    </cdr:from>
    <cdr:to>
      <cdr:x>0.80108</cdr:x>
      <cdr:y>0.99624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5538801" y="4054251"/>
          <a:ext cx="809597" cy="50054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0.80324</cdr:x>
      <cdr:y>0.86648</cdr:y>
    </cdr:from>
    <cdr:to>
      <cdr:x>0.91285</cdr:x>
      <cdr:y>0.93575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4406900" y="2954655"/>
          <a:ext cx="601345" cy="236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0.0674</cdr:x>
      <cdr:y>0.69142</cdr:y>
    </cdr:from>
    <cdr:to>
      <cdr:x>0.177</cdr:x>
      <cdr:y>0.76523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572729" y="3244056"/>
          <a:ext cx="931329" cy="34630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4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4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4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0.02804</cdr:x>
      <cdr:y>0.68421</cdr:y>
    </cdr:from>
    <cdr:to>
      <cdr:x>0.13765</cdr:x>
      <cdr:y>0.75801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228600" y="2971800"/>
          <a:ext cx="893694" cy="32054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4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4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4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0.3271</cdr:x>
      <cdr:y>0.93072</cdr:y>
    </cdr:from>
    <cdr:to>
      <cdr:x>0.43671</cdr:x>
      <cdr:y>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2667000" y="4184330"/>
          <a:ext cx="893694" cy="3114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0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0.69416</cdr:x>
      <cdr:y>0.82608</cdr:y>
    </cdr:from>
    <cdr:to>
      <cdr:x>0.79747</cdr:x>
      <cdr:y>0.93109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8357389" y="4267555"/>
          <a:ext cx="1243811" cy="54248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4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0.67046</cdr:x>
      <cdr:y>0.17957</cdr:y>
    </cdr:from>
    <cdr:to>
      <cdr:x>0.71971</cdr:x>
      <cdr:y>0.25649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8072079" y="927676"/>
          <a:ext cx="592950" cy="39737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">
          <a:solidFill>
            <a:schemeClr val="tx2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0.89882</cdr:x>
      <cdr:y>0.90815</cdr:y>
    </cdr:from>
    <cdr:to>
      <cdr:x>1</cdr:x>
      <cdr:y>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7328439" y="3875258"/>
          <a:ext cx="824961" cy="39194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2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0.89883</cdr:x>
      <cdr:y>0.95072</cdr:y>
    </cdr:from>
    <cdr:to>
      <cdr:x>1</cdr:x>
      <cdr:y>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7328520" y="4274262"/>
          <a:ext cx="824880" cy="22153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05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05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4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0.04673</cdr:x>
      <cdr:y>0.08475</cdr:y>
    </cdr:from>
    <cdr:to>
      <cdr:x>0.14019</cdr:x>
      <cdr:y>0.16949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81000" y="381000"/>
          <a:ext cx="762000" cy="381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0.43519</cdr:x>
      <cdr:y>0.91698</cdr:y>
    </cdr:from>
    <cdr:to>
      <cdr:x>0.53735</cdr:x>
      <cdr:y>0.98511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3581400" y="4402078"/>
          <a:ext cx="840736" cy="32706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0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0.71629</cdr:x>
      <cdr:y>0.91813</cdr:y>
    </cdr:from>
    <cdr:to>
      <cdr:x>0.81845</cdr:x>
      <cdr:y>0.98626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4216400" y="3183255"/>
          <a:ext cx="601345" cy="236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00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sz="100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2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0.49584</cdr:x>
      <cdr:y>0.93072</cdr:y>
    </cdr:from>
    <cdr:to>
      <cdr:x>0.60544</cdr:x>
      <cdr:y>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3891643" y="4184331"/>
          <a:ext cx="860206" cy="3114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050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N=</a:t>
          </a:r>
          <a:r>
            <a:rPr lang="ka-GE" dirty="0">
              <a:solidFill>
                <a:srgbClr val="7F7F7F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2090</a:t>
          </a:r>
          <a:endParaRPr lang="en-US" sz="14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0.28596</cdr:x>
      <cdr:y>0.93027</cdr:y>
    </cdr:from>
    <cdr:to>
      <cdr:x>0.39582</cdr:x>
      <cdr:y>0.98876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1568891" y="3677249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2090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0.52034</cdr:x>
      <cdr:y>0.93027</cdr:y>
    </cdr:from>
    <cdr:to>
      <cdr:x>0.6302</cdr:x>
      <cdr:y>0.98876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2854766" y="3677249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2083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0.75297</cdr:x>
      <cdr:y>0.92786</cdr:y>
    </cdr:from>
    <cdr:to>
      <cdr:x>0.86283</cdr:x>
      <cdr:y>0.98635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4131116" y="3667724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2455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0.8845</cdr:x>
      <cdr:y>0.92274</cdr:y>
    </cdr:from>
    <cdr:to>
      <cdr:x>0.98608</cdr:x>
      <cdr:y>0.98025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5248716" y="3708999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2090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0.89574</cdr:x>
      <cdr:y>0.91326</cdr:y>
    </cdr:from>
    <cdr:to>
      <cdr:x>0.99731</cdr:x>
      <cdr:y>0.97077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5315391" y="3670899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2090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0.66972</cdr:x>
      <cdr:y>0.27119</cdr:y>
    </cdr:from>
    <cdr:to>
      <cdr:x>0.74312</cdr:x>
      <cdr:y>0.32203</cdr:y>
    </cdr:to>
    <cdr:sp macro="" textlink="">
      <cdr:nvSpPr>
        <cdr:cNvPr id="3" name="Oval 2"/>
        <cdr:cNvSpPr/>
      </cdr:nvSpPr>
      <cdr:spPr>
        <a:xfrm xmlns:a="http://schemas.openxmlformats.org/drawingml/2006/main">
          <a:off x="5562600" y="1219200"/>
          <a:ext cx="609600" cy="228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noFill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0.85714</cdr:x>
      <cdr:y>0.16393</cdr:y>
    </cdr:from>
    <cdr:to>
      <cdr:x>0.95953</cdr:x>
      <cdr:y>0.2306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6923314" y="762000"/>
          <a:ext cx="827024" cy="30989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2090</a:t>
          </a:r>
          <a:endParaRPr lang="en-US" sz="10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0.88771</cdr:x>
      <cdr:y>0.918</cdr:y>
    </cdr:from>
    <cdr:to>
      <cdr:x>0.98929</cdr:x>
      <cdr:y>0.97551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5267766" y="3689949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2090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0.89253</cdr:x>
      <cdr:y>0.92037</cdr:y>
    </cdr:from>
    <cdr:to>
      <cdr:x>0.9941</cdr:x>
      <cdr:y>0.97788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5296341" y="3699474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2090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0.4068</cdr:x>
      <cdr:y>0.88717</cdr:y>
    </cdr:from>
    <cdr:to>
      <cdr:x>0.51593</cdr:x>
      <cdr:y>1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3206234" y="3265384"/>
          <a:ext cx="860129" cy="4152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0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0.7881</cdr:x>
      <cdr:y>0.93058</cdr:y>
    </cdr:from>
    <cdr:to>
      <cdr:x>0.8905</cdr:x>
      <cdr:y>0.99725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4639116" y="3226399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2455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0.58907</cdr:x>
      <cdr:y>0.93332</cdr:y>
    </cdr:from>
    <cdr:to>
      <cdr:x>0.69147</cdr:x>
      <cdr:y>1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3467541" y="3235924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2083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0.39328</cdr:x>
      <cdr:y>0.93332</cdr:y>
    </cdr:from>
    <cdr:to>
      <cdr:x>0.49567</cdr:x>
      <cdr:y>1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2315016" y="3235924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2090</a:t>
          </a:r>
          <a:endParaRPr lang="en-US" sz="100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0.01961</cdr:x>
      <cdr:y>0.75439</cdr:y>
    </cdr:from>
    <cdr:to>
      <cdr:x>0.09804</cdr:x>
      <cdr:y>0.85767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152400" y="3276600"/>
          <a:ext cx="609589" cy="44858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ru-RU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2090</a:t>
          </a:r>
          <a:endParaRPr lang="en-US" sz="10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0.78302</cdr:x>
      <cdr:y>0.93333</cdr:y>
    </cdr:from>
    <cdr:to>
      <cdr:x>0.88542</cdr:x>
      <cdr:y>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6324600" y="4409424"/>
          <a:ext cx="827105" cy="3149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422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0.58907</cdr:x>
      <cdr:y>0.93332</cdr:y>
    </cdr:from>
    <cdr:to>
      <cdr:x>0.69147</cdr:x>
      <cdr:y>1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3467541" y="3235924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459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0.39761</cdr:x>
      <cdr:y>0.93332</cdr:y>
    </cdr:from>
    <cdr:to>
      <cdr:x>0.5</cdr:x>
      <cdr:y>1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3211575" y="4409377"/>
          <a:ext cx="827024" cy="31502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449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0.79808</cdr:x>
      <cdr:y>0.92639</cdr:y>
    </cdr:from>
    <cdr:to>
      <cdr:x>0.90048</cdr:x>
      <cdr:y>0.99306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6324600" y="4376632"/>
          <a:ext cx="811500" cy="3149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422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0.41167</cdr:x>
      <cdr:y>0.93332</cdr:y>
    </cdr:from>
    <cdr:to>
      <cdr:x>0.51603</cdr:x>
      <cdr:y>1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3262375" y="4460177"/>
          <a:ext cx="827025" cy="31502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449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0.7881</cdr:x>
      <cdr:y>0.93058</cdr:y>
    </cdr:from>
    <cdr:to>
      <cdr:x>0.8905</cdr:x>
      <cdr:y>0.99725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4639116" y="3226399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362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0.58907</cdr:x>
      <cdr:y>0.93332</cdr:y>
    </cdr:from>
    <cdr:to>
      <cdr:x>0.69147</cdr:x>
      <cdr:y>1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3467541" y="3235924"/>
          <a:ext cx="602741" cy="231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391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0.40264</cdr:x>
      <cdr:y>0.93332</cdr:y>
    </cdr:from>
    <cdr:to>
      <cdr:x>0.50503</cdr:x>
      <cdr:y>1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3190875" y="4267139"/>
          <a:ext cx="811421" cy="30486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388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0.80374</cdr:x>
      <cdr:y>0.93333</cdr:y>
    </cdr:from>
    <cdr:to>
      <cdr:x>0.90614</cdr:x>
      <cdr:y>1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6553200" y="4480544"/>
          <a:ext cx="834908" cy="32005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422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0.63592</cdr:x>
      <cdr:y>0.93332</cdr:y>
    </cdr:from>
    <cdr:to>
      <cdr:x>0.73832</cdr:x>
      <cdr:y>1</cdr:y>
    </cdr:to>
    <cdr:sp macro="" textlink="">
      <cdr:nvSpPr>
        <cdr:cNvPr id="3" name="Text Box 4"/>
        <cdr:cNvSpPr txBox="1"/>
      </cdr:nvSpPr>
      <cdr:spPr>
        <a:xfrm xmlns:a="http://schemas.openxmlformats.org/drawingml/2006/main">
          <a:off x="5184892" y="4480496"/>
          <a:ext cx="834908" cy="32010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459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0.4488</cdr:x>
      <cdr:y>0.93332</cdr:y>
    </cdr:from>
    <cdr:to>
      <cdr:x>0.55119</cdr:x>
      <cdr:y>1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3659286" y="4480496"/>
          <a:ext cx="834826" cy="32010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449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0.59494</cdr:x>
      <cdr:y>0.91616</cdr:y>
    </cdr:from>
    <cdr:to>
      <cdr:x>0.69734</cdr:x>
      <cdr:y>0.98283</cdr:y>
    </cdr:to>
    <cdr:sp macro="" textlink="">
      <cdr:nvSpPr>
        <cdr:cNvPr id="2" name="Text Box 4"/>
        <cdr:cNvSpPr txBox="1"/>
      </cdr:nvSpPr>
      <cdr:spPr>
        <a:xfrm xmlns:a="http://schemas.openxmlformats.org/drawingml/2006/main">
          <a:off x="4859531" y="4342107"/>
          <a:ext cx="836419" cy="31598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216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0.20524</cdr:x>
      <cdr:y>0.91614</cdr:y>
    </cdr:from>
    <cdr:to>
      <cdr:x>0.30763</cdr:x>
      <cdr:y>0.98282</cdr:y>
    </cdr:to>
    <cdr:sp macro="" textlink="">
      <cdr:nvSpPr>
        <cdr:cNvPr id="4" name="Text Box 4"/>
        <cdr:cNvSpPr txBox="1"/>
      </cdr:nvSpPr>
      <cdr:spPr>
        <a:xfrm xmlns:a="http://schemas.openxmlformats.org/drawingml/2006/main">
          <a:off x="1676400" y="4342037"/>
          <a:ext cx="836337" cy="3160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N=</a:t>
          </a:r>
          <a:r>
            <a:rPr lang="ka-GE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rPr>
            <a:t>233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Sylfaen" panose="010A0502050306030303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0.88308</cdr:x>
      <cdr:y>0.8926</cdr:y>
    </cdr:from>
    <cdr:to>
      <cdr:x>0.99125</cdr:x>
      <cdr:y>0.93443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7267395" y="4148983"/>
          <a:ext cx="890196" cy="19441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1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0.47222</cdr:x>
      <cdr:y>0.91046</cdr:y>
    </cdr:from>
    <cdr:to>
      <cdr:x>0.58135</cdr:x>
      <cdr:y>0.97016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3886200" y="4593363"/>
          <a:ext cx="898096" cy="30114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0.63163</cdr:x>
      <cdr:y>0.91978</cdr:y>
    </cdr:from>
    <cdr:to>
      <cdr:x>0.74074</cdr:x>
      <cdr:y>0.97518</cdr:y>
    </cdr:to>
    <cdr:sp macro="" textlink="">
      <cdr:nvSpPr>
        <cdr:cNvPr id="3" name="Text Box 6"/>
        <cdr:cNvSpPr txBox="1"/>
      </cdr:nvSpPr>
      <cdr:spPr>
        <a:xfrm xmlns:a="http://schemas.openxmlformats.org/drawingml/2006/main">
          <a:off x="5198069" y="4640343"/>
          <a:ext cx="897931" cy="2794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</a:rPr>
            <a:t>2083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0.78802</cdr:x>
      <cdr:y>0.91704</cdr:y>
    </cdr:from>
    <cdr:to>
      <cdr:x>0.89716</cdr:x>
      <cdr:y>0.97235</cdr:y>
    </cdr:to>
    <cdr:sp macro="" textlink="">
      <cdr:nvSpPr>
        <cdr:cNvPr id="4" name="Text Box 6"/>
        <cdr:cNvSpPr txBox="1"/>
      </cdr:nvSpPr>
      <cdr:spPr>
        <a:xfrm xmlns:a="http://schemas.openxmlformats.org/drawingml/2006/main">
          <a:off x="6485111" y="4626510"/>
          <a:ext cx="898178" cy="27904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2455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0.44543</cdr:x>
      <cdr:y>0.92427</cdr:y>
    </cdr:from>
    <cdr:to>
      <cdr:x>0.55456</cdr:x>
      <cdr:y>0.98396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3665751" y="4296204"/>
          <a:ext cx="898096" cy="27745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0.62766</cdr:x>
      <cdr:y>0.9268</cdr:y>
    </cdr:from>
    <cdr:to>
      <cdr:x>0.73677</cdr:x>
      <cdr:y>0.9822</cdr:y>
    </cdr:to>
    <cdr:sp macro="" textlink="">
      <cdr:nvSpPr>
        <cdr:cNvPr id="3" name="Text Box 6"/>
        <cdr:cNvSpPr txBox="1"/>
      </cdr:nvSpPr>
      <cdr:spPr>
        <a:xfrm xmlns:a="http://schemas.openxmlformats.org/drawingml/2006/main">
          <a:off x="5165411" y="4307973"/>
          <a:ext cx="897931" cy="25751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</a:rPr>
            <a:t>2083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0.82407</cdr:x>
      <cdr:y>0.92694</cdr:y>
    </cdr:from>
    <cdr:to>
      <cdr:x>0.93321</cdr:x>
      <cdr:y>0.98225</cdr:y>
    </cdr:to>
    <cdr:sp macro="" textlink="">
      <cdr:nvSpPr>
        <cdr:cNvPr id="4" name="Text Box 6"/>
        <cdr:cNvSpPr txBox="1"/>
      </cdr:nvSpPr>
      <cdr:spPr>
        <a:xfrm xmlns:a="http://schemas.openxmlformats.org/drawingml/2006/main">
          <a:off x="6781800" y="4308600"/>
          <a:ext cx="898179" cy="25709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2455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0.47115</cdr:x>
      <cdr:y>0.94031</cdr:y>
    </cdr:from>
    <cdr:to>
      <cdr:x>0.58028</cdr:x>
      <cdr:y>1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3733800" y="4299097"/>
          <a:ext cx="864833" cy="27290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0.625</cdr:x>
      <cdr:y>0.93987</cdr:y>
    </cdr:from>
    <cdr:to>
      <cdr:x>0.73411</cdr:x>
      <cdr:y>0.99527</cdr:y>
    </cdr:to>
    <cdr:sp macro="" textlink="">
      <cdr:nvSpPr>
        <cdr:cNvPr id="3" name="Text Box 6"/>
        <cdr:cNvSpPr txBox="1"/>
      </cdr:nvSpPr>
      <cdr:spPr>
        <a:xfrm xmlns:a="http://schemas.openxmlformats.org/drawingml/2006/main">
          <a:off x="4953000" y="4297100"/>
          <a:ext cx="864675" cy="25328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</a:rPr>
            <a:t>2083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0.8012</cdr:x>
      <cdr:y>0.93947</cdr:y>
    </cdr:from>
    <cdr:to>
      <cdr:x>0.91034</cdr:x>
      <cdr:y>0.99478</cdr:y>
    </cdr:to>
    <cdr:sp macro="" textlink="">
      <cdr:nvSpPr>
        <cdr:cNvPr id="4" name="Text Box 6"/>
        <cdr:cNvSpPr txBox="1"/>
      </cdr:nvSpPr>
      <cdr:spPr>
        <a:xfrm xmlns:a="http://schemas.openxmlformats.org/drawingml/2006/main">
          <a:off x="6349343" y="4295257"/>
          <a:ext cx="864913" cy="2528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2455</a:t>
          </a:r>
          <a:endParaRPr lang="en-US" sz="110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0.38729</cdr:x>
      <cdr:y>0.93634</cdr:y>
    </cdr:from>
    <cdr:to>
      <cdr:x>0.49642</cdr:x>
      <cdr:y>0.99603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3187205" y="4423639"/>
          <a:ext cx="898096" cy="28199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0.57407</cdr:x>
      <cdr:y>0.93732</cdr:y>
    </cdr:from>
    <cdr:to>
      <cdr:x>0.68318</cdr:x>
      <cdr:y>0.99272</cdr:y>
    </cdr:to>
    <cdr:sp macro="" textlink="">
      <cdr:nvSpPr>
        <cdr:cNvPr id="3" name="Text Box 6"/>
        <cdr:cNvSpPr txBox="1"/>
      </cdr:nvSpPr>
      <cdr:spPr>
        <a:xfrm xmlns:a="http://schemas.openxmlformats.org/drawingml/2006/main">
          <a:off x="4724400" y="4428255"/>
          <a:ext cx="897931" cy="26173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</a:rPr>
            <a:t>2083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0.7695</cdr:x>
      <cdr:y>0.94291</cdr:y>
    </cdr:from>
    <cdr:to>
      <cdr:x>0.87864</cdr:x>
      <cdr:y>0.99822</cdr:y>
    </cdr:to>
    <cdr:sp macro="" textlink="">
      <cdr:nvSpPr>
        <cdr:cNvPr id="4" name="Text Box 6"/>
        <cdr:cNvSpPr txBox="1"/>
      </cdr:nvSpPr>
      <cdr:spPr>
        <a:xfrm xmlns:a="http://schemas.openxmlformats.org/drawingml/2006/main">
          <a:off x="6332711" y="4454677"/>
          <a:ext cx="898178" cy="2613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2455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0.44544</cdr:x>
      <cdr:y>0.93436</cdr:y>
    </cdr:from>
    <cdr:to>
      <cdr:x>0.55456</cdr:x>
      <cdr:y>0.99405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3665752" y="4246085"/>
          <a:ext cx="898096" cy="27125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2090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0.6219</cdr:x>
      <cdr:y>0.93266</cdr:y>
    </cdr:from>
    <cdr:to>
      <cdr:x>0.73101</cdr:x>
      <cdr:y>0.98806</cdr:y>
    </cdr:to>
    <cdr:sp macro="" textlink="">
      <cdr:nvSpPr>
        <cdr:cNvPr id="3" name="Text Box 6"/>
        <cdr:cNvSpPr txBox="1"/>
      </cdr:nvSpPr>
      <cdr:spPr>
        <a:xfrm xmlns:a="http://schemas.openxmlformats.org/drawingml/2006/main">
          <a:off x="5117988" y="4238359"/>
          <a:ext cx="897932" cy="25175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6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 smtClean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</a:rPr>
            <a:t>2083</a:t>
          </a:r>
          <a:endParaRPr lang="en-US" sz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0.81132</cdr:x>
      <cdr:y>0.92224</cdr:y>
    </cdr:from>
    <cdr:to>
      <cdr:x>0.92046</cdr:x>
      <cdr:y>0.97755</cdr:y>
    </cdr:to>
    <cdr:sp macro="" textlink="">
      <cdr:nvSpPr>
        <cdr:cNvPr id="4" name="Text Box 6"/>
        <cdr:cNvSpPr txBox="1"/>
      </cdr:nvSpPr>
      <cdr:spPr>
        <a:xfrm xmlns:a="http://schemas.openxmlformats.org/drawingml/2006/main">
          <a:off x="6676839" y="4191000"/>
          <a:ext cx="898179" cy="25134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0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N=</a:t>
          </a:r>
          <a:r>
            <a:rPr lang="ka-GE" sz="1000" dirty="0">
              <a:solidFill>
                <a:srgbClr val="595959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2455</a:t>
          </a:r>
          <a:endParaRPr lang="en-US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23" cy="497045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63" y="1"/>
            <a:ext cx="2972123" cy="497045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1C4260-6178-41ED-9ED4-0B1070D6C1ED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634"/>
            <a:ext cx="2972123" cy="497045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63" y="9448634"/>
            <a:ext cx="2972123" cy="497045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142E5C-2D51-4645-B9CC-44A37C349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44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23" cy="497045"/>
          </a:xfrm>
          <a:prstGeom prst="rect">
            <a:avLst/>
          </a:prstGeom>
        </p:spPr>
        <p:txBody>
          <a:bodyPr vert="horz" lIns="96011" tIns="48007" rIns="96011" bIns="480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63" y="1"/>
            <a:ext cx="2972123" cy="497045"/>
          </a:xfrm>
          <a:prstGeom prst="rect">
            <a:avLst/>
          </a:prstGeom>
        </p:spPr>
        <p:txBody>
          <a:bodyPr vert="horz" lIns="96011" tIns="48007" rIns="96011" bIns="480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1" tIns="48007" rIns="96011" bIns="4800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24" y="4724317"/>
            <a:ext cx="5485754" cy="4476594"/>
          </a:xfrm>
          <a:prstGeom prst="rect">
            <a:avLst/>
          </a:prstGeom>
        </p:spPr>
        <p:txBody>
          <a:bodyPr vert="horz" lIns="96011" tIns="48007" rIns="96011" bIns="4800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634"/>
            <a:ext cx="2972123" cy="497045"/>
          </a:xfrm>
          <a:prstGeom prst="rect">
            <a:avLst/>
          </a:prstGeom>
        </p:spPr>
        <p:txBody>
          <a:bodyPr vert="horz" lIns="96011" tIns="48007" rIns="96011" bIns="480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63" y="9448634"/>
            <a:ext cx="2972123" cy="497045"/>
          </a:xfrm>
          <a:prstGeom prst="rect">
            <a:avLst/>
          </a:prstGeom>
        </p:spPr>
        <p:txBody>
          <a:bodyPr vert="horz" lIns="96011" tIns="48007" rIns="96011" bIns="480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70EF31-B994-47AA-8215-72636E70C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606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955A4E-5917-4346-BE34-90A83E7E2D34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2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ინფორმაციით, დასახელებულთაგან რა მოითხოვება ევროკავშირის/შენგენის ქვეყნებში გამგზავრებისას მას შემდეგ, რაც უვიზო მიმოსვლა ამოქმედდა? </a:t>
            </a:r>
            <a:endParaRPr lang="ru-RU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7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საზოგადად, საიდან იღებთ ინფორმაციას ევროკავშირის/შენგენის ქვეყნებთან უვიზო მიმოსვლის შესახებ?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58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საზოგადოდ, როგორ აფასებთ ქვეყნისთვის ევროკავშირის/შენგენის ქვეყნებთან უვიზო რეჟიმის ამოქმედებას - ეს დადებითი, თუ უარყოფითი მოვლენაა?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3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პირადად თქვენთვის რა სარგებელი მოაქვს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ევროკავშირის/შენგენის ქვეყნებთან უვიზო მიმოსვლას?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9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გთხოვთ მითხრათ, ყოფილხართ თუ არა ევროკავშირის/შენგენის ქვეყნებში თქვენ ან თქვენი ოჯახის რომელიმე წევრი უვიზო რეჟიმის ამოქმედების შემდეგ (2017 წლის 28 მარტიდან)?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გთხოვთ მითხრათ, თქვენ ან თქვენი ოჯახის რომელიმე წევრს შეგექმნათ თუ არა პრობლემა ევროკავშირის/შენგენის ქვეყანაში შესვლისას? 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51BD1F-8B2E-4529-B389-6EFA3CED0D51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76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კონკრეტულად, ევროკავშირის/შენგენის რომელ ქვეყანაში/ქვეყნებში გაემგზავრეთ თქვენ და/ან თქვენი ოჯახის წევრები უვიზო რეჟიმის ამოქმედების შემდეგ? </a:t>
            </a:r>
            <a:endParaRPr lang="ru-RU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93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რა მიზნით წახვედით ევროკავშირის/შენგენის ქვეყანაში თქვენ ან თქვენი ოჯახის წევრ(ებ)ი?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84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ვიზა ლიბერალიზაციის ამოქმედების შემდეგ უფრო გართულდა, თუ გამარტივდა შემდეგი: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ევროკავშირის/შენგენის ქვეყნებში შესვლა?</a:t>
            </a:r>
          </a:p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ევროკავშირის/შენგენის ტერიტორიაზე ლეგალურად მუშაობა?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ევროკავშირის/შენგენის ტერიტორიაზე არალეგალურად/უკანონოდ მუშაობა?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5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აზრთ, რამდენად მოსალოდნელია, რომ ევროკავშირმა შეაჩეროს უვიზო მიმოსვლა?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51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რა შემთხვევაში შეიძლება შეექმნას საფრთხე უვიზო მიმოსვლას?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2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56529A-991D-4812-8179-B86A593B4F4A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66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7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ახლა მინდა დაგისვათ რამდენიმე კითხვა მიგრაციაზე. თქვენი აზრით, რა შემთხვევაში შეიძლება ვუწოდოთ მიგრაციას არალეგალური (უკანონო)?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>
                <a:solidFill>
                  <a:prstClr val="black"/>
                </a:solidFill>
                <a:latin typeface="Calibri"/>
                <a:cs typeface="Arial" pitchFamily="34" charset="0"/>
              </a:rPr>
              <a:pPr defTabSz="925556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prstClr val="black"/>
                </a:solidFill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5556">
              <a:defRPr/>
            </a:pPr>
            <a:fld id="{44A0BF25-1BE7-4DF9-BA0B-ECCB0E9AA947}" type="datetime1">
              <a:rPr lang="en-US" smtClean="0">
                <a:solidFill>
                  <a:prstClr val="black"/>
                </a:solidFill>
                <a:latin typeface="Calibri"/>
              </a:rPr>
              <a:t>6/7/2019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496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გთხოვთ, 10 ქულიან სკალაზე შეაფასეთ, საზოგადოდ, რამდენად მისაღებია საზღვარგარეთ არალეგალურად/არაკანონიერად წასვლა და დარჩენა?</a:t>
            </a:r>
            <a:r>
              <a:rPr lang="ka-G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 ქულა -სრულიად მიუღებელი, 10 ქულა - სრულიად მისაღები)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32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რა უარყოფითი შედეგები შეიძლება მოყვეს არალეგალურ (უკანონო) მიგრაციას მიგრანტისთვის? 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>
                <a:solidFill>
                  <a:prstClr val="black"/>
                </a:solidFill>
                <a:latin typeface="Calibri"/>
                <a:cs typeface="Arial" pitchFamily="34" charset="0"/>
              </a:rPr>
              <a:pPr defTabSz="925556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prstClr val="black"/>
                </a:solidFill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5556">
              <a:defRPr/>
            </a:pPr>
            <a:fld id="{DD782538-EEBE-4FB0-855B-35E042FD21C5}" type="datetime1">
              <a:rPr lang="en-US" smtClean="0">
                <a:solidFill>
                  <a:prstClr val="black"/>
                </a:solidFill>
                <a:latin typeface="Calibri"/>
              </a:rPr>
              <a:t>6/7/2019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594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რა უარყოფითი შედეგები მოაქვს ქვეყნისთვის საქართველოს მოქალაქეების არალეგალურ (უკანონო) მიგრაციას?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62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რა არის  ტრეფიკინგი?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51BD1F-8B2E-4529-B389-6EFA3CED0D51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06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ბარათზე ჩამოთვლილია ტრეფიკინგთან დაკავშირებული რამდენიმე საფრთხე. გთხოვთ, მითხრათ, თქვენი აზრით, რომელია მათგან ყველაზე დიდი 2 საფრთხე.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>
                <a:solidFill>
                  <a:prstClr val="black"/>
                </a:solidFill>
                <a:latin typeface="Calibri"/>
                <a:cs typeface="Arial" pitchFamily="34" charset="0"/>
              </a:rPr>
              <a:pPr defTabSz="925556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prstClr val="black"/>
                </a:solidFill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5556">
              <a:defRPr/>
            </a:pPr>
            <a:fld id="{DD782538-EEBE-4FB0-855B-35E042FD21C5}" type="datetime1">
              <a:rPr lang="en-US" smtClean="0">
                <a:solidFill>
                  <a:prstClr val="black"/>
                </a:solidFill>
                <a:latin typeface="Calibri"/>
              </a:rPr>
              <a:t>6/7/2019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854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05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პირადად თქვენ, აპირებთ თუ არა წახვიდეთ/ხელახლა წახვიდეთ უცხოეთში ერთი წლის მანძილზე?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34B5805-D3B6-4A65-AD99-4B83CEC076FA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33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რამდენი ხნით გეგმავთ უცხოეთში გამგზავრებას?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34B5805-D3B6-4A65-AD99-4B83CEC076FA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7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77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კონკრეტულად, რომელ ქვეყანაში გეგმავთ გამგზავრებას? 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34B5805-D3B6-4A65-AD99-4B83CEC076FA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07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რა მიზნით გეგმავთ უცხოეთში გამგზავრებას?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68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საზოგადოდ, საიდან იღებთ ინფორმაციას მიგრაციის საკითხებზე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34B5805-D3B6-4A65-AD99-4B83CEC076FA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72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50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რამდენად მარტივია საქართველოს მოქალაქისათვის უცხოეთში ლეგალურად/კანონიერად დასაქმება?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რამდენად მარტივია საქართველოს მოქალაქისათვის უცხოეთში არალეგალურად/არაკანონიერად დასაქმება?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83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რომელ ქვეყნებშია ყველაზე ადვილი საქართველოს მოქალაქისათვის ლეგალურად დასაქმება?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გსმენიათ თუ არა კერძო შუამავალი დასაქმების კომპანიების შესახებ, რომლებიც საზღვარგარეთ ლეგალურად დასაქმებას პირდებიან?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72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გსმენიათ თუ არა კერძო პირებზე, რომლებიც საზღვარგარეთ ლეგალურად დასაქმებას პირდებიან?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37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პირადად თქვენთვის, ჩამოთვლილთაგან რომელი უფრო სანდო გზაა საზღვარგარეთ დასასაქმებლად?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საქართველოს მთავრობამ შესაძლოა გააფორმოს დროებითი ლეგალური/კანონიერი დასაქმების შესაძლებლობებზე ხელშეკრულება სხვადასხვა ქვეყნებთან. რამდენად მისაღებია</a:t>
            </a:r>
            <a:r>
              <a:rPr lang="ka-G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საქართველოს მთავრობის მიერ  საზღვრგარეთ ლეგალურ დასაქმებაზე შეთანხმებების გაფორმება სხვა ქვეყნებთან?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9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65F7430-7426-4CEA-A1C8-5747740A8528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732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რა მინიმალური თვიური ანაზღაურების საფასურად წახვიდოდით უცხოეთში ლეგალურად სამუშაოდ?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85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როგორ პოულობენ </a:t>
            </a:r>
            <a:r>
              <a:rPr lang="ka-GE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ლეგალურ/კანონიერ სამსახურს უცხოეთში საქართველოს მოქალაქეები? 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როგორ პოულობენ არალეგალურ/არაკანონიერ სამსახურს 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უცხოეთში საქართველოს მოქალაქეები?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00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ძირითადად რა მიზეზების გამო მიდიან საქართველოს მოქალაქეები უცხოეთში  სამუშაოდ?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65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16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ზოგადად, როგორ შეაფასებთ საქართველოდან წასული მოქალაქეების მიერ </a:t>
            </a:r>
            <a:r>
              <a:rPr lang="ka-GE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უცხო ქვეყნებში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თავშესაფრის მოთხოვნის/ლტოლვილად ჩატარების ფაქტებს?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787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რა არის იმის რეალური მიზეზი რომ საქართველოს მოქალაქეები საზღვარგარეთ თავშესაფარს ითხოვენ/ლტოლვილად ბარდებიან?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031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როგორ ფიქრობთ, ზოგადად რამდენად ადვილია ლტოლვილის სტატუსის / თავშესაფრის მოპოვება საზღვარგარეთ?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01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რომელ ქვეყანაშია ყველაზე ადვილი თავშესაფრის / ლტოლვილის სტატუსის მოპოვება საქართველოს მოქალაქისთვის?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263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რის საფუძველზე შეიძლება მიიღოს საქართველოს მოქალაქემ თავშესაფარი / ლტოლვილის სტატუსი სხვა ქვეყნისგან?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505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თქვენი აზრით, ევროკავშირის ქვეყნებთან უვიზო მიმოსვლის ამოქმედების შემდეგ გამარტივდა თუ არა თავშესაფრის (ლტოლვილის სტატუსის) მოპოვების პროცედურა?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endParaRPr lang="en-US" dirty="0" smtClean="0">
              <a:ea typeface="Calibri"/>
              <a:cs typeface="Times New Roman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endParaRPr lang="ru-RU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F57B93-747B-4BA3-879B-3206678E39AB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905D1D-C2AD-47AB-A679-BD677A70E1BD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25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პირადად თქვენ, უცხოეთში გამგზავრების შემთხვევაში, მოითხოვდით თუ არა თავშესაფარს?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504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გსმენიათ თუ არა იმ ფაქტის შესახებ, რომ ევროკავშირის/შენგენის ქვეყნების ნახევარმა საქართველო უსაფრთხო ქვეყნების სიაში შეუყვანა, რაც იმას ნიშნავს, რომ საქართველოს მოქალაქეებისთვის ამ ქვეყანაში თავშესაფრის/ლტოლვილის სტატუსის მიღების შანსები მნიშვნელოვნად შემცირდა?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827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394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რა იყო საზღვარგარეთ გამგზავრების მიზანი?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51BD1F-8B2E-4529-B389-6EFA3CED0D51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965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რით არის შინამეურნეობის წევრი დაკავებული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იყო</a:t>
            </a:r>
            <a:r>
              <a:rPr lang="ka-G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დაკავებული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საზღვარგარეთ?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764EA4-8468-4149-A93B-BCA806414FF9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961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შინამეურნეობის წევრი საზღვარგარეთ...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66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შინამეურნეობის წევრი უცხოეთში ყოფნის დროს: </a:t>
            </a:r>
            <a:endParaRPr lang="ru-RU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1596C0-1001-4A02-A8F8-8A5C5C8892C6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081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მიიღო თუ არა რაიმე სტატუსი/უფლება უცხოეთში ყოფნის დროს?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მოხდა თუ არა შინამეურნეობის წევრის ცხოვრებაში შემდეგი ცვლილებები უცხოეთში ყოფნისას?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მიიღო თუ არა შინამეურნეობის წევრმა რაიმე ტიპის განათლება უცხოეთში ყოფნისას?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რა ტიპის სოციალურ ურთიერთობებში იყო ჩართული შინამეურნეობის წევრი უცხოეთში ყოფნისას? 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>
                <a:solidFill>
                  <a:prstClr val="black"/>
                </a:solidFill>
                <a:latin typeface="Calibri"/>
                <a:cs typeface="Arial" pitchFamily="34" charset="0"/>
              </a:rPr>
              <a:pPr defTabSz="925556"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prstClr val="black"/>
                </a:solidFill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5556">
              <a:defRPr/>
            </a:pPr>
            <a:fld id="{66DFAB56-4CEF-41BD-9726-82EC5C456AA9}" type="datetime1">
              <a:rPr lang="en-US" smtClean="0">
                <a:solidFill>
                  <a:prstClr val="black"/>
                </a:solidFill>
                <a:latin typeface="Calibri"/>
              </a:rPr>
              <a:t>6/7/2019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8056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რა იყო საქართველოში საბოლოოდ დაბრუნების მიზეზი?</a:t>
            </a:r>
            <a:r>
              <a:rPr lang="ka-G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>
                <a:solidFill>
                  <a:prstClr val="black"/>
                </a:solidFill>
                <a:latin typeface="Calibri"/>
                <a:cs typeface="Arial" pitchFamily="34" charset="0"/>
              </a:rPr>
              <a:pPr defTabSz="925556"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prstClr val="black"/>
                </a:solidFill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5556">
              <a:defRPr/>
            </a:pPr>
            <a:fld id="{66DFAB56-4CEF-41BD-9726-82EC5C456AA9}" type="datetime1">
              <a:rPr lang="en-US" smtClean="0">
                <a:solidFill>
                  <a:prstClr val="black"/>
                </a:solidFill>
                <a:latin typeface="Calibri"/>
              </a:rPr>
              <a:t>6/7/2019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4441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აპირებს თუ არა ისევ გამგზავრებას საზღვარგარეთ? </a:t>
            </a:r>
          </a:p>
          <a:p>
            <a:pPr marL="0" marR="0" lvl="0" indent="0" algn="l" defTabSz="9255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აპირებს თუ არა შინამეურნეობის წევრი საქართველოში დაბრუნებას საცხოვრებლად?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25556" eaLnBrk="1" hangingPunct="1">
              <a:spcBef>
                <a:spcPct val="0"/>
              </a:spcBef>
              <a:defRPr/>
            </a:pPr>
            <a:endParaRPr lang="ka-GE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>
                <a:solidFill>
                  <a:prstClr val="black"/>
                </a:solidFill>
                <a:latin typeface="Calibri"/>
                <a:cs typeface="Arial" pitchFamily="34" charset="0"/>
              </a:rPr>
              <a:pPr defTabSz="925556"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prstClr val="black"/>
                </a:solidFill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5556">
              <a:defRPr/>
            </a:pPr>
            <a:fld id="{66DFAB56-4CEF-41BD-9726-82EC5C456AA9}" type="datetime1">
              <a:rPr lang="en-US" smtClean="0">
                <a:solidFill>
                  <a:prstClr val="black"/>
                </a:solidFill>
                <a:latin typeface="Calibri"/>
              </a:rPr>
              <a:t>6/7/2019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9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300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50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556"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34B5805-D3B6-4A65-AD99-4B83CEC076FA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013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A5418B-C809-4DAF-B121-3C2924F57238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0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B0AB8B7-D52A-47DC-A62F-98C9649C2C4F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70EF31-B994-47AA-8215-72636E70C16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2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გთხოვთ მითხრათ, გსმენიათ თუ არა, რომ 2017 წლის მარტიდან საქართველოს მოქალაქეებისთვის ევროკავშირის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შენგენის ქვეყნებთან უვიზო მიმოსვლა ამოქმედდა?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24E4B82-05E2-416B-8C24-F4468157441E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3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გთხოვთ, მითხრათ, თქვენი ინფორმაციით, მათგან რას ითვალისწინებს ევროკავშირის/შენგენის ქვეყნებთან უვიზო მიმოსვლა? </a:t>
            </a:r>
            <a:endParaRPr lang="ru-RU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F8311-0CA4-4FCF-92CB-D257FF4B95C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mtClean="0">
                <a:cs typeface="Arial" pitchFamily="34" charset="0"/>
              </a:rPr>
              <a:t>”პოპული” თანამშრომელთა კვლევა, ივლისი, 2009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24E4B82-05E2-416B-8C24-F4468157441E}" type="datetime1">
              <a:rPr lang="en-US" smtClean="0"/>
              <a:t>6/7/2019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0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age with Gr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981200" y="2209800"/>
            <a:ext cx="5181600" cy="10668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PG Glaho Mix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5048" y="3657600"/>
            <a:ext cx="2819400" cy="10668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BPG Glaho Mix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  <a:p>
            <a:pPr lvl="3"/>
            <a:r>
              <a:rPr lang="en-US" dirty="0" smtClean="0"/>
              <a:t>Четвертый уровень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62856" y="5791200"/>
            <a:ext cx="2590800" cy="304800"/>
          </a:xfrm>
        </p:spPr>
        <p:txBody>
          <a:bodyPr>
            <a:noAutofit/>
          </a:bodyPr>
          <a:lstStyle>
            <a:lvl1pPr>
              <a:buNone/>
              <a:defRPr sz="900">
                <a:latin typeface="BPG Glaho Mix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34999" y="1295400"/>
            <a:ext cx="8170863" cy="1588"/>
          </a:xfrm>
          <a:prstGeom prst="line">
            <a:avLst/>
          </a:prstGeom>
          <a:noFill/>
          <a:ln w="6350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634999" y="6416675"/>
            <a:ext cx="8170863" cy="1588"/>
          </a:xfrm>
          <a:prstGeom prst="line">
            <a:avLst/>
          </a:prstGeom>
          <a:noFill/>
          <a:ln w="6350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762000" cy="102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der with Gr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ASTLAST.jpg"/>
          <p:cNvPicPr>
            <a:picLocks noChangeAspect="1"/>
          </p:cNvPicPr>
          <p:nvPr userDrawn="1"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1649413"/>
            <a:ext cx="1784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904" y="3063240"/>
            <a:ext cx="4828032" cy="713232"/>
          </a:xfrm>
        </p:spPr>
        <p:txBody>
          <a:bodyPr>
            <a:noAutofit/>
          </a:bodyPr>
          <a:lstStyle>
            <a:lvl1pPr algn="l">
              <a:buNone/>
              <a:defRPr sz="2400" baseline="0">
                <a:latin typeface="BPG Glaho Mix" pitchFamily="34" charset="0"/>
              </a:defRPr>
            </a:lvl1pPr>
            <a:lvl2pPr marL="0" indent="0" algn="l">
              <a:buFont typeface="Arial" pitchFamily="34" charset="0"/>
              <a:buNone/>
              <a:defRPr sz="1200">
                <a:latin typeface="BPG Glaho Mix" pitchFamily="34" charset="0"/>
              </a:defRPr>
            </a:lvl2pPr>
            <a:lvl3pPr>
              <a:defRPr sz="1200">
                <a:latin typeface="BPG Glaho Mix" pitchFamily="34" charset="0"/>
              </a:defRPr>
            </a:lvl3pPr>
            <a:lvl4pPr>
              <a:defRPr sz="1100">
                <a:latin typeface="BPG Glaho Mix" pitchFamily="34" charset="0"/>
              </a:defRPr>
            </a:lvl4pPr>
            <a:lvl5pPr>
              <a:defRPr sz="1100">
                <a:latin typeface="BPG Glaho Mix" pitchFamily="34" charset="0"/>
              </a:defRPr>
            </a:lvl5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963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1480" y="304800"/>
            <a:ext cx="6781800" cy="411162"/>
          </a:xfrm>
        </p:spPr>
        <p:txBody>
          <a:bodyPr>
            <a:normAutofit/>
          </a:bodyPr>
          <a:lstStyle>
            <a:lvl1pPr algn="l">
              <a:defRPr sz="1400">
                <a:latin typeface="BPG Glaho Mix" pitchFamily="34" charset="0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482600" y="6273800"/>
            <a:ext cx="8170863" cy="1588"/>
          </a:xfrm>
          <a:prstGeom prst="line">
            <a:avLst/>
          </a:prstGeom>
          <a:noFill/>
          <a:ln w="6350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Line 4"/>
          <p:cNvSpPr>
            <a:spLocks noChangeShapeType="1"/>
          </p:cNvSpPr>
          <p:nvPr userDrawn="1"/>
        </p:nvSpPr>
        <p:spPr bwMode="auto">
          <a:xfrm>
            <a:off x="493059" y="1143000"/>
            <a:ext cx="8170863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676274" cy="91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C07DE0-AF27-47C6-8EF7-E329F44D3399}" type="slidenum">
              <a:rPr lang="en-US" smtClean="0"/>
              <a:pPr>
                <a:defRPr/>
              </a:pPr>
              <a:t>‹#›</a:t>
            </a:fld>
            <a:r>
              <a:rPr lang="ka-GE" dirty="0" smtClean="0"/>
              <a:t>66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912" r:id="rId3"/>
    <p:sldLayoutId id="214748391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475937" y="3255238"/>
            <a:ext cx="6553200" cy="1295400"/>
          </a:xfrm>
          <a:noFill/>
        </p:spPr>
        <p:txBody>
          <a:bodyPr>
            <a:noAutofit/>
          </a:bodyPr>
          <a:lstStyle/>
          <a:p>
            <a:r>
              <a:rPr lang="ka-GE" sz="2800" dirty="0" smtClean="0">
                <a:latin typeface="Sylfaen" panose="010A0502050306030303" pitchFamily="18" charset="0"/>
              </a:rPr>
              <a:t>საზოგადოებრივი აზრის კვლევა</a:t>
            </a:r>
          </a:p>
          <a:p>
            <a:r>
              <a:rPr lang="ka-GE" sz="2800" dirty="0" smtClean="0">
                <a:latin typeface="Sylfaen" panose="010A0502050306030303" pitchFamily="18" charset="0"/>
              </a:rPr>
              <a:t>მიგრაციის საკითხებზე</a:t>
            </a:r>
            <a:endParaRPr lang="en-US" sz="2800" dirty="0" smtClean="0">
              <a:latin typeface="Sylfaen" panose="010A0502050306030303" pitchFamily="18" charset="0"/>
            </a:endParaRPr>
          </a:p>
          <a:p>
            <a:endParaRPr lang="ka-GE" sz="1800" dirty="0" smtClean="0">
              <a:latin typeface="Sylfaen" panose="010A0502050306030303" pitchFamily="18" charset="0"/>
            </a:endParaRPr>
          </a:p>
          <a:p>
            <a:r>
              <a:rPr lang="ka-GE" sz="1800" dirty="0" smtClean="0">
                <a:latin typeface="Sylfaen" panose="010A0502050306030303" pitchFamily="18" charset="0"/>
              </a:rPr>
              <a:t>პრეზენტაცია</a:t>
            </a: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161737" y="5029199"/>
            <a:ext cx="5181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BPG Glaho Mix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ka-GE" sz="1600" dirty="0" smtClean="0">
                <a:latin typeface="Sylfaen" panose="010A0502050306030303" pitchFamily="18" charset="0"/>
              </a:rPr>
              <a:t>მომზადებულია სახელმწიფო სერვისების განვითარების სააგენტოსთვის „ეისითის“ მიერ</a:t>
            </a:r>
          </a:p>
          <a:p>
            <a:pPr algn="ctr" fontAlgn="auto">
              <a:spcAft>
                <a:spcPts val="0"/>
              </a:spcAft>
            </a:pPr>
            <a:endParaRPr lang="ka-GE" sz="1600" dirty="0" smtClean="0">
              <a:latin typeface="Sylfaen" panose="010A0502050306030303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ka-GE" sz="1400" i="1" dirty="0" smtClean="0">
                <a:latin typeface="Sylfaen" panose="010A0502050306030303" pitchFamily="18" charset="0"/>
              </a:rPr>
              <a:t>ივნისი</a:t>
            </a:r>
            <a:r>
              <a:rPr lang="en-US" sz="1400" i="1" dirty="0" smtClean="0">
                <a:latin typeface="Sylfaen" panose="010A0502050306030303" pitchFamily="18" charset="0"/>
              </a:rPr>
              <a:t>,</a:t>
            </a:r>
            <a:r>
              <a:rPr lang="ka-GE" sz="1400" i="1" dirty="0" smtClean="0">
                <a:latin typeface="Sylfaen" panose="010A0502050306030303" pitchFamily="18" charset="0"/>
              </a:rPr>
              <a:t> </a:t>
            </a:r>
            <a:r>
              <a:rPr lang="en-US" sz="1400" i="1" dirty="0" smtClean="0">
                <a:latin typeface="Sylfaen" panose="010A0502050306030303" pitchFamily="18" charset="0"/>
              </a:rPr>
              <a:t>2019</a:t>
            </a:r>
            <a:endParaRPr lang="ka-GE" sz="1400" i="1" dirty="0" smtClean="0">
              <a:latin typeface="Sylfaen" panose="010A0502050306030303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en-US" sz="1200" dirty="0"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533400"/>
            <a:ext cx="1447800" cy="1938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10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533400" y="609600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ინფორმირებულობა საზღვრის გადაკვეთისთვის საჭირო დოკუმენტაციასთან დაკავშირებით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71039"/>
              </p:ext>
            </p:extLst>
          </p:nvPr>
        </p:nvGraphicFramePr>
        <p:xfrm>
          <a:off x="533400" y="1371600"/>
          <a:ext cx="8382000" cy="441959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37616">
                  <a:extLst>
                    <a:ext uri="{9D8B030D-6E8A-4147-A177-3AD203B41FA5}">
                      <a16:colId xmlns:a16="http://schemas.microsoft.com/office/drawing/2014/main" val="1478964578"/>
                    </a:ext>
                  </a:extLst>
                </a:gridCol>
                <a:gridCol w="1395806">
                  <a:extLst>
                    <a:ext uri="{9D8B030D-6E8A-4147-A177-3AD203B41FA5}">
                      <a16:colId xmlns:a16="http://schemas.microsoft.com/office/drawing/2014/main" val="3592138599"/>
                    </a:ext>
                  </a:extLst>
                </a:gridCol>
                <a:gridCol w="1495312">
                  <a:extLst>
                    <a:ext uri="{9D8B030D-6E8A-4147-A177-3AD203B41FA5}">
                      <a16:colId xmlns:a16="http://schemas.microsoft.com/office/drawing/2014/main" val="3185693906"/>
                    </a:ext>
                  </a:extLst>
                </a:gridCol>
                <a:gridCol w="1253266">
                  <a:extLst>
                    <a:ext uri="{9D8B030D-6E8A-4147-A177-3AD203B41FA5}">
                      <a16:colId xmlns:a16="http://schemas.microsoft.com/office/drawing/2014/main" val="1860546359"/>
                    </a:ext>
                  </a:extLst>
                </a:gridCol>
              </a:tblGrid>
              <a:tr h="22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8977" marR="8977" marT="897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02535"/>
                  </a:ext>
                </a:extLst>
              </a:tr>
              <a:tr h="350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ბიომეტრული პასპორტი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177292413"/>
                  </a:ext>
                </a:extLst>
              </a:tr>
              <a:tr h="3595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უკან დასაბრუნებელ ბილეთი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1475453897"/>
                  </a:ext>
                </a:extLst>
              </a:tr>
              <a:tr h="436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სასტუმროს ჯავშანი/საცხოვრებელი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2880546208"/>
                  </a:ext>
                </a:extLst>
              </a:tr>
              <a:tr h="436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ფინანსური უზრუნვ. დადასტურება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11812156"/>
                  </a:ext>
                </a:extLst>
              </a:tr>
              <a:tr h="436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სამოგზაურო დაზღვევის პოლისი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95928947"/>
                  </a:ext>
                </a:extLst>
              </a:tr>
              <a:tr h="436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ცნობა სამუშაო ადგილიდან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3940861518"/>
                  </a:ext>
                </a:extLst>
              </a:tr>
              <a:tr h="436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3 თვის ამონაწერი ბანკიდან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1204097249"/>
                  </a:ext>
                </a:extLst>
              </a:tr>
              <a:tr h="436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მოწვევის წერილი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1622327258"/>
                  </a:ext>
                </a:extLst>
              </a:tr>
              <a:tr h="436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ცნობა ქორწინების შესახებ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4063724971"/>
                  </a:ext>
                </a:extLst>
              </a:tr>
              <a:tr h="436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b="1" dirty="0">
                          <a:effectLst/>
                        </a:rPr>
                        <a:t>მიღებული ვიზების ქსეროასლები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" marR="8977" marT="897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" marR="8977" marT="8977" marB="0" anchor="ctr"/>
                </a:tc>
                <a:extLst>
                  <a:ext uri="{0D108BD9-81ED-4DB2-BD59-A6C34878D82A}">
                    <a16:rowId xmlns:a16="http://schemas.microsoft.com/office/drawing/2014/main" val="160590947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80426"/>
              </p:ext>
            </p:extLst>
          </p:nvPr>
        </p:nvGraphicFramePr>
        <p:xfrm>
          <a:off x="685800" y="5956616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057">
                  <a:extLst>
                    <a:ext uri="{9D8B030D-6E8A-4147-A177-3AD203B41FA5}">
                      <a16:colId xmlns:a16="http://schemas.microsoft.com/office/drawing/2014/main" val="41241457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6358177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18141083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92656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2090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2083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  2455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417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1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11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457200" y="579437"/>
            <a:ext cx="7467600" cy="47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ძირითადი ინფორმაციის წყაროები უვიზო მიმოსვლასთან დაკავშირებით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24296"/>
              </p:ext>
            </p:extLst>
          </p:nvPr>
        </p:nvGraphicFramePr>
        <p:xfrm>
          <a:off x="609600" y="1447800"/>
          <a:ext cx="8229601" cy="351563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11316">
                  <a:extLst>
                    <a:ext uri="{9D8B030D-6E8A-4147-A177-3AD203B41FA5}">
                      <a16:colId xmlns:a16="http://schemas.microsoft.com/office/drawing/2014/main" val="2132347710"/>
                    </a:ext>
                  </a:extLst>
                </a:gridCol>
                <a:gridCol w="1820008">
                  <a:extLst>
                    <a:ext uri="{9D8B030D-6E8A-4147-A177-3AD203B41FA5}">
                      <a16:colId xmlns:a16="http://schemas.microsoft.com/office/drawing/2014/main" val="3798306647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803441876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185631758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2019 </a:t>
                      </a:r>
                      <a:r>
                        <a:rPr lang="ka-GE" sz="1400" dirty="0">
                          <a:effectLst/>
                        </a:rPr>
                        <a:t>წელი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2017 </a:t>
                      </a:r>
                      <a:r>
                        <a:rPr lang="ka-GE" sz="1400" dirty="0">
                          <a:effectLst/>
                        </a:rPr>
                        <a:t>წელი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2016 </a:t>
                      </a:r>
                      <a:r>
                        <a:rPr lang="ka-GE" sz="1400" dirty="0">
                          <a:effectLst/>
                        </a:rPr>
                        <a:t>წელი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13211"/>
                  </a:ext>
                </a:extLst>
              </a:tr>
              <a:tr h="6825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ტელევიზია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76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79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91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181562"/>
                  </a:ext>
                </a:extLst>
              </a:tr>
              <a:tr h="1388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სხვა სოციალური ქსელები (გარდა სახელმწიფო სტრუქტურების, ან საელჩოებისა)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33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32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27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114326"/>
                  </a:ext>
                </a:extLst>
              </a:tr>
              <a:tr h="6825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საქართველოში მყოფი ნაცნობები/მეგობრები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24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31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20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808593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59814"/>
              </p:ext>
            </p:extLst>
          </p:nvPr>
        </p:nvGraphicFramePr>
        <p:xfrm>
          <a:off x="625930" y="516981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412414576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635817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14108330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992656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2090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2083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  2455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417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33457" y="6432443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12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497115" y="604634"/>
            <a:ext cx="7467600" cy="47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საქართველოსათვის უვიზო მიმოსვლის მნიშვნელობის შეფასება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pSp>
        <p:nvGrpSpPr>
          <p:cNvPr id="2049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44159276"/>
              </p:ext>
            </p:extLst>
          </p:nvPr>
        </p:nvGraphicFramePr>
        <p:xfrm>
          <a:off x="685800" y="15240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6"/>
          <p:cNvSpPr txBox="1"/>
          <p:nvPr/>
        </p:nvSpPr>
        <p:spPr>
          <a:xfrm>
            <a:off x="6400800" y="5715000"/>
            <a:ext cx="643890" cy="296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</a:t>
            </a:r>
            <a:r>
              <a:rPr lang="ka-GE" sz="1000">
                <a:solidFill>
                  <a:srgbClr val="595959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2083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13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497115" y="604634"/>
            <a:ext cx="7467600" cy="47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უვიზო მიმოსვლის სარგებელი რესპონდენტებისათვის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049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06593649"/>
              </p:ext>
            </p:extLst>
          </p:nvPr>
        </p:nvGraphicFramePr>
        <p:xfrm>
          <a:off x="-914400" y="1250662"/>
          <a:ext cx="12039600" cy="516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12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50544" y="686554"/>
            <a:ext cx="7202019" cy="376081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ევროკავშირის/შენგენის ქვეყანაში ყოფნის გამოცდილება უვიზო რეჟიმის ამოქმედების შემდეგ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46545" y="6545995"/>
            <a:ext cx="2076788" cy="329211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z="1400" smtClean="0"/>
              <a:pPr>
                <a:defRPr/>
              </a:pPr>
              <a:t>14</a:t>
            </a:fld>
            <a:r>
              <a:rPr lang="ka-GE" sz="1400" dirty="0" smtClean="0"/>
              <a:t>\66</a:t>
            </a:r>
            <a:endParaRPr lang="en-US" sz="1400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94027063"/>
              </p:ext>
            </p:extLst>
          </p:nvPr>
        </p:nvGraphicFramePr>
        <p:xfrm>
          <a:off x="685800" y="1653319"/>
          <a:ext cx="7881687" cy="368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6"/>
          <p:cNvSpPr txBox="1"/>
          <p:nvPr/>
        </p:nvSpPr>
        <p:spPr>
          <a:xfrm>
            <a:off x="6096000" y="4918703"/>
            <a:ext cx="838200" cy="104797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ka-GE" sz="1000" dirty="0">
                <a:solidFill>
                  <a:srgbClr val="595959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2083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799" y="5562599"/>
            <a:ext cx="7152852" cy="688266"/>
            <a:chOff x="772754" y="1916953"/>
            <a:chExt cx="3123845" cy="434552"/>
          </a:xfrm>
        </p:grpSpPr>
        <p:sp>
          <p:nvSpPr>
            <p:cNvPr id="15" name="Rectangle 14"/>
            <p:cNvSpPr/>
            <p:nvPr/>
          </p:nvSpPr>
          <p:spPr>
            <a:xfrm>
              <a:off x="3345457" y="1989118"/>
              <a:ext cx="551142" cy="290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96</a:t>
              </a:r>
              <a:r>
                <a:rPr lang="en-US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%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2754" y="1916953"/>
              <a:ext cx="1400250" cy="43455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a-GE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საზღვრის </a:t>
              </a:r>
              <a:r>
                <a:rPr lang="ka-GE" sz="1400" dirty="0">
                  <a:solidFill>
                    <a:schemeClr val="tx1"/>
                  </a:solidFill>
                  <a:latin typeface="Sylfaen" panose="010A0502050306030303" pitchFamily="18" charset="0"/>
                </a:rPr>
                <a:t>გადაკვეთისას პრობლემები არ შექმნია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Sylfaen" panose="010A0502050306030303" pitchFamily="18" charset="0"/>
                </a:rPr>
                <a:t>%</a:t>
              </a:r>
              <a:endParaRPr lang="en-US" sz="14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97637" y="5562598"/>
            <a:ext cx="895703" cy="688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dirty="0" smtClean="0">
                <a:solidFill>
                  <a:schemeClr val="tx1"/>
                </a:solidFill>
                <a:latin typeface="Sylfaen" panose="010A0502050306030303" pitchFamily="18" charset="0"/>
              </a:rPr>
              <a:t>93</a:t>
            </a:r>
            <a:r>
              <a:rPr lang="en-US" sz="1400" dirty="0" smtClean="0">
                <a:solidFill>
                  <a:schemeClr val="tx1"/>
                </a:solidFill>
                <a:latin typeface="Sylfaen" panose="010A0502050306030303" pitchFamily="18" charset="0"/>
              </a:rPr>
              <a:t>%</a:t>
            </a:r>
            <a:endParaRPr lang="en-US" sz="14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92034" y="5562599"/>
            <a:ext cx="2203966" cy="688266"/>
          </a:xfrm>
          <a:prstGeom prst="roundRect">
            <a:avLst/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1" y="5562598"/>
            <a:ext cx="2203966" cy="688266"/>
          </a:xfrm>
          <a:prstGeom prst="roundRect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15</a:t>
            </a:fld>
            <a:r>
              <a:rPr lang="ka-GE" dirty="0" smtClean="0"/>
              <a:t>\66</a:t>
            </a:r>
            <a:endParaRPr lang="en-US" dirty="0"/>
          </a:p>
        </p:txBody>
      </p:sp>
      <p:grpSp>
        <p:nvGrpSpPr>
          <p:cNvPr id="2049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sp>
        <p:nvSpPr>
          <p:cNvPr id="11" name="Title 7"/>
          <p:cNvSpPr txBox="1">
            <a:spLocks/>
          </p:cNvSpPr>
          <p:nvPr/>
        </p:nvSpPr>
        <p:spPr>
          <a:xfrm>
            <a:off x="457199" y="557235"/>
            <a:ext cx="7399034" cy="417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ევროკავშირის/შენგენის ძირითადი ქვეყნები, რომელთაც ყველაზე მეტი საქართველოს მოქალაქე ეწვია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25879"/>
              </p:ext>
            </p:extLst>
          </p:nvPr>
        </p:nvGraphicFramePr>
        <p:xfrm>
          <a:off x="609599" y="1676207"/>
          <a:ext cx="8077201" cy="40386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57402">
                  <a:extLst>
                    <a:ext uri="{9D8B030D-6E8A-4147-A177-3AD203B41FA5}">
                      <a16:colId xmlns:a16="http://schemas.microsoft.com/office/drawing/2014/main" val="325213564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148191486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897801773"/>
                    </a:ext>
                  </a:extLst>
                </a:gridCol>
              </a:tblGrid>
              <a:tr h="5536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2019 </a:t>
                      </a:r>
                      <a:r>
                        <a:rPr lang="ka-GE" sz="1400" dirty="0">
                          <a:effectLst/>
                        </a:rPr>
                        <a:t>წელი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2017 წელი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9244"/>
                  </a:ext>
                </a:extLst>
              </a:tr>
              <a:tr h="497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გერმანია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30%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25%</a:t>
                      </a:r>
                      <a:endParaRPr lang="en-US" sz="140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5839151"/>
                  </a:ext>
                </a:extLst>
              </a:tr>
              <a:tr h="497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იტალია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21%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23%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1472592"/>
                  </a:ext>
                </a:extLst>
              </a:tr>
              <a:tr h="497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საბერძნეთი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17%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31%</a:t>
                      </a:r>
                      <a:endParaRPr lang="en-US" sz="140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120000"/>
                  </a:ext>
                </a:extLst>
              </a:tr>
              <a:tr h="497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პოლონეთი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16%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1892586"/>
                  </a:ext>
                </a:extLst>
              </a:tr>
              <a:tr h="497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საფრანგეთი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14%</a:t>
                      </a:r>
                      <a:endParaRPr lang="en-US" sz="140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7813765"/>
                  </a:ext>
                </a:extLst>
              </a:tr>
              <a:tr h="497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ესპანეთი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14%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12%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0143404"/>
                  </a:ext>
                </a:extLst>
              </a:tr>
              <a:tr h="497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ავსტრია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10%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76888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756"/>
              </p:ext>
            </p:extLst>
          </p:nvPr>
        </p:nvGraphicFramePr>
        <p:xfrm>
          <a:off x="609600" y="5747468"/>
          <a:ext cx="8077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2148974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2517652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00137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79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16</a:t>
            </a:fld>
            <a:r>
              <a:rPr lang="ka-GE" dirty="0" smtClean="0"/>
              <a:t>\66</a:t>
            </a:r>
            <a:endParaRPr lang="en-US" dirty="0"/>
          </a:p>
        </p:txBody>
      </p:sp>
      <p:grpSp>
        <p:nvGrpSpPr>
          <p:cNvPr id="2049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sp>
        <p:nvSpPr>
          <p:cNvPr id="11" name="Title 7"/>
          <p:cNvSpPr txBox="1">
            <a:spLocks/>
          </p:cNvSpPr>
          <p:nvPr/>
        </p:nvSpPr>
        <p:spPr>
          <a:xfrm>
            <a:off x="533399" y="557235"/>
            <a:ext cx="7322833" cy="417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ევროკავშირის/შენგენის ქვეყანაში გამგზავრების ძირითადი მიზნები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67495"/>
              </p:ext>
            </p:extLst>
          </p:nvPr>
        </p:nvGraphicFramePr>
        <p:xfrm>
          <a:off x="685800" y="1524000"/>
          <a:ext cx="8153400" cy="39624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43863508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5283659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705358962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2019 </a:t>
                      </a:r>
                      <a:r>
                        <a:rPr lang="ka-GE" sz="1400" dirty="0">
                          <a:effectLst/>
                        </a:rPr>
                        <a:t>წელი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2017 წელი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8627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ტურიზმი/დასვენება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/</a:t>
                      </a:r>
                      <a:r>
                        <a:rPr lang="ka-GE" sz="1400" dirty="0">
                          <a:effectLst/>
                        </a:rPr>
                        <a:t>მოგზაურობა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50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55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5327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ოჯახის </a:t>
                      </a:r>
                      <a:r>
                        <a:rPr lang="ka-GE" sz="1400" dirty="0" smtClean="0">
                          <a:effectLst/>
                        </a:rPr>
                        <a:t>წევრების /ახლობლების /</a:t>
                      </a:r>
                      <a:r>
                        <a:rPr lang="ka-GE" sz="1400" dirty="0">
                          <a:effectLst/>
                        </a:rPr>
                        <a:t>ნათესავების მონახულება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15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23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058365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მოკლევადიანი/სეზონური სამუშაო (3 თვემდე პერიოდი)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15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5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174515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გრძელვადიანი სამუშაო (3 თვეზე მეტი)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14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6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065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84869"/>
              </p:ext>
            </p:extLst>
          </p:nvPr>
        </p:nvGraphicFramePr>
        <p:xfrm>
          <a:off x="762000" y="5580697"/>
          <a:ext cx="8077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214897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72517652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00137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79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0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17</a:t>
            </a:fld>
            <a:r>
              <a:rPr lang="ka-GE" dirty="0" smtClean="0"/>
              <a:t>\66</a:t>
            </a:r>
            <a:endParaRPr lang="en-US" dirty="0"/>
          </a:p>
        </p:txBody>
      </p:sp>
      <p:grpSp>
        <p:nvGrpSpPr>
          <p:cNvPr id="2049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sp>
        <p:nvSpPr>
          <p:cNvPr id="6" name="Title 7"/>
          <p:cNvSpPr txBox="1">
            <a:spLocks/>
          </p:cNvSpPr>
          <p:nvPr/>
        </p:nvSpPr>
        <p:spPr>
          <a:xfrm>
            <a:off x="533400" y="763123"/>
            <a:ext cx="7355115" cy="47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უვიზო მიმოსვლის შედეგების შეფასება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4965"/>
              </p:ext>
            </p:extLst>
          </p:nvPr>
        </p:nvGraphicFramePr>
        <p:xfrm>
          <a:off x="609600" y="1516779"/>
          <a:ext cx="8229600" cy="37410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53989">
                  <a:extLst>
                    <a:ext uri="{9D8B030D-6E8A-4147-A177-3AD203B41FA5}">
                      <a16:colId xmlns:a16="http://schemas.microsoft.com/office/drawing/2014/main" val="17479060"/>
                    </a:ext>
                  </a:extLst>
                </a:gridCol>
                <a:gridCol w="4075611">
                  <a:extLst>
                    <a:ext uri="{9D8B030D-6E8A-4147-A177-3AD203B41FA5}">
                      <a16:colId xmlns:a16="http://schemas.microsoft.com/office/drawing/2014/main" val="108424426"/>
                    </a:ext>
                  </a:extLst>
                </a:gridCol>
              </a:tblGrid>
              <a:tr h="935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გამარტივდა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269"/>
                  </a:ext>
                </a:extLst>
              </a:tr>
              <a:tr h="935255">
                <a:tc>
                  <a:txBody>
                    <a:bodyPr/>
                    <a:lstStyle/>
                    <a:p>
                      <a:pPr marL="0" marR="4127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ევროკავშირის/შენგენის </a:t>
                      </a:r>
                      <a:r>
                        <a:rPr lang="ka-GE" sz="1400" dirty="0">
                          <a:effectLst/>
                        </a:rPr>
                        <a:t>ქვეყნებში </a:t>
                      </a:r>
                      <a:r>
                        <a:rPr lang="ka-GE" sz="1400" dirty="0" smtClean="0">
                          <a:effectLst/>
                        </a:rPr>
                        <a:t>შესვლა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68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2023550"/>
                  </a:ext>
                </a:extLst>
              </a:tr>
              <a:tr h="9352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ევროკავშირის/შენგენის </a:t>
                      </a:r>
                      <a:r>
                        <a:rPr lang="ka-GE" sz="1400" dirty="0">
                          <a:effectLst/>
                        </a:rPr>
                        <a:t>ტერიტორიაზე ლეგალურად მუშაობა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33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4475539"/>
                  </a:ext>
                </a:extLst>
              </a:tr>
              <a:tr h="935255">
                <a:tc>
                  <a:txBody>
                    <a:bodyPr/>
                    <a:lstStyle/>
                    <a:p>
                      <a:pPr marL="0" marR="4127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ევროკავშირის/შენგენის </a:t>
                      </a:r>
                      <a:r>
                        <a:rPr lang="ka-GE" sz="1400" dirty="0">
                          <a:effectLst/>
                        </a:rPr>
                        <a:t>ტერიტორიაზე არალეგალურად/უკანონოდ მუშაობა 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19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5531986"/>
                  </a:ext>
                </a:extLst>
              </a:tr>
            </a:tbl>
          </a:graphicData>
        </a:graphic>
      </p:graphicFrame>
      <p:sp>
        <p:nvSpPr>
          <p:cNvPr id="9" name="Text Box 6"/>
          <p:cNvSpPr txBox="1"/>
          <p:nvPr/>
        </p:nvSpPr>
        <p:spPr>
          <a:xfrm>
            <a:off x="8249080" y="5380039"/>
            <a:ext cx="873149" cy="45719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</a:t>
            </a:r>
            <a:r>
              <a:rPr lang="ka-GE" sz="1000" dirty="0">
                <a:solidFill>
                  <a:srgbClr val="595959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18</a:t>
            </a:fld>
            <a:r>
              <a:rPr lang="ka-GE" dirty="0" smtClean="0"/>
              <a:t>\66</a:t>
            </a:r>
            <a:endParaRPr lang="en-US" dirty="0"/>
          </a:p>
        </p:txBody>
      </p:sp>
      <p:grpSp>
        <p:nvGrpSpPr>
          <p:cNvPr id="2049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sp>
        <p:nvSpPr>
          <p:cNvPr id="6" name="Title 7"/>
          <p:cNvSpPr txBox="1">
            <a:spLocks/>
          </p:cNvSpPr>
          <p:nvPr/>
        </p:nvSpPr>
        <p:spPr>
          <a:xfrm>
            <a:off x="533400" y="736444"/>
            <a:ext cx="7355115" cy="47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უვიზო მიმოსვლის შეჩერების საფრთხის აღქმა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8574159"/>
              </p:ext>
            </p:extLst>
          </p:nvPr>
        </p:nvGraphicFramePr>
        <p:xfrm>
          <a:off x="533400" y="14478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86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19</a:t>
            </a:fld>
            <a:r>
              <a:rPr lang="ka-GE" dirty="0" smtClean="0"/>
              <a:t>\66</a:t>
            </a:r>
            <a:endParaRPr lang="en-US" dirty="0"/>
          </a:p>
        </p:txBody>
      </p:sp>
      <p:grpSp>
        <p:nvGrpSpPr>
          <p:cNvPr id="2049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sp>
        <p:nvSpPr>
          <p:cNvPr id="6" name="Title 7"/>
          <p:cNvSpPr txBox="1">
            <a:spLocks/>
          </p:cNvSpPr>
          <p:nvPr/>
        </p:nvSpPr>
        <p:spPr>
          <a:xfrm>
            <a:off x="533400" y="725023"/>
            <a:ext cx="7467600" cy="47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უვიზო მიმოსვლის შეჩერების სავარაუდო მიზეზები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27190"/>
              </p:ext>
            </p:extLst>
          </p:nvPr>
        </p:nvGraphicFramePr>
        <p:xfrm>
          <a:off x="685800" y="1714500"/>
          <a:ext cx="8001000" cy="37719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3959995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1649569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2019 </a:t>
                      </a:r>
                      <a:r>
                        <a:rPr lang="ka-GE" sz="1400" dirty="0">
                          <a:effectLst/>
                        </a:rPr>
                        <a:t>წელი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5686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იმ </a:t>
                      </a:r>
                      <a:r>
                        <a:rPr lang="ka-GE" sz="1400" dirty="0">
                          <a:effectLst/>
                        </a:rPr>
                        <a:t>შემთხვევაში, თუ საქართველოს მოქალაქეების მიერ ევროკავშირის/შენგენის ქვეყნებში  ჩადენილი დანაშაულის რაოდენობა გაიზრდება 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46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407803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იმ </a:t>
                      </a:r>
                      <a:r>
                        <a:rPr lang="ka-GE" sz="1400" dirty="0">
                          <a:effectLst/>
                        </a:rPr>
                        <a:t>შემთხვევაში, თუ ევროკავშირის/შენგენის ტერიტორიაზე უკანონოდ/არალეგალურად მყოფი საქართველოს მოქალაქეების რაოდენობა გაიზრდება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34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18137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4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იმ </a:t>
                      </a:r>
                      <a:r>
                        <a:rPr lang="ka-GE" sz="1400" dirty="0">
                          <a:effectLst/>
                        </a:rPr>
                        <a:t>შემთხვევაში, თუ საქართველოს ბევრი მოქალაქე მოითხოვს თავშესაფარს/ლტოლვილად ჩაბარებას </a:t>
                      </a:r>
                      <a:endParaRPr lang="en-US" sz="1400" b="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dirty="0" smtClean="0">
                          <a:effectLst/>
                        </a:rPr>
                        <a:t>14</a:t>
                      </a:r>
                      <a:r>
                        <a:rPr lang="ka-GE" sz="1400" dirty="0"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2F5496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877505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8153400" y="5638800"/>
            <a:ext cx="873149" cy="50867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</a:t>
            </a:r>
            <a:r>
              <a:rPr lang="ka-GE" sz="1000" dirty="0">
                <a:solidFill>
                  <a:srgbClr val="595959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2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685800"/>
            <a:ext cx="172212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ka-GE" sz="2000" b="1" dirty="0" smtClean="0">
                <a:latin typeface="Sylfaen" panose="010A0502050306030303" pitchFamily="18" charset="0"/>
              </a:rPr>
              <a:t>შინაარსი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371600"/>
            <a:ext cx="8077200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075940" algn="ctr"/>
                <a:tab pos="6152515" algn="r"/>
              </a:tabLst>
            </a:pPr>
            <a:r>
              <a:rPr lang="ka-GE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კვლევის </a:t>
            </a:r>
            <a:r>
              <a:rPr lang="ka-GE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მეთოდოლოგია</a:t>
            </a:r>
            <a:endParaRPr lang="ka-GE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075940" algn="ctr"/>
                <a:tab pos="6152515" algn="r"/>
              </a:tabLst>
            </a:pPr>
            <a:r>
              <a:rPr lang="ka-GE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კვლევის </a:t>
            </a:r>
            <a:r>
              <a:rPr lang="ka-GE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შედეგები</a:t>
            </a:r>
            <a:endParaRPr lang="ka-GE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075940" algn="ctr"/>
                <a:tab pos="6152515" algn="r"/>
              </a:tabLst>
            </a:pPr>
            <a:r>
              <a:rPr lang="ka-GE" sz="1600" dirty="0" smtClean="0">
                <a:latin typeface="Sylfaen" panose="010A0502050306030303" pitchFamily="18" charset="0"/>
              </a:rPr>
              <a:t>ევროკავშირის/შენგენის ქვეყნებთან უვიზო მიმოსვლა</a:t>
            </a:r>
            <a:r>
              <a:rPr lang="en-US" sz="1600" dirty="0" smtClean="0">
                <a:latin typeface="Sylfaen" panose="010A0502050306030303" pitchFamily="18" charset="0"/>
              </a:rPr>
              <a:t>;</a:t>
            </a:r>
            <a:endParaRPr lang="ka-GE" sz="1600" dirty="0" smtClean="0">
              <a:latin typeface="Sylfaen" panose="010A0502050306030303" pitchFamily="18" charset="0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075940" algn="ctr"/>
                <a:tab pos="6152515" algn="r"/>
              </a:tabLst>
            </a:pPr>
            <a:r>
              <a:rPr lang="ka-GE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უკანონო მიგრაცია და ტრეფიკინგი</a:t>
            </a:r>
            <a:r>
              <a:rPr lang="en-US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a-GE" sz="1600" dirty="0" smtClean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075940" algn="ctr"/>
                <a:tab pos="6152515" algn="r"/>
              </a:tabLst>
            </a:pPr>
            <a:r>
              <a:rPr lang="ka-GE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საზღვარგარეთ გამგზავრების განზრახვა</a:t>
            </a:r>
            <a:r>
              <a:rPr lang="en-US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a-GE" sz="1600" dirty="0" smtClean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075940" algn="ctr"/>
                <a:tab pos="6152515" algn="r"/>
              </a:tabLst>
            </a:pPr>
            <a:r>
              <a:rPr lang="ka-GE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მოსახლეობის განწყობა საზღვარგარეთ თავშესაფრის მოთხოვნასთან დაკავშირებით</a:t>
            </a:r>
          </a:p>
          <a:p>
            <a:pPr marL="1257300" lvl="2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075940" algn="ctr"/>
                <a:tab pos="6152515" algn="r"/>
              </a:tabLst>
            </a:pPr>
            <a:r>
              <a:rPr lang="ka-GE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მოსახლეობის ინფორმირებულობა და განწყობა საზღვარგარეთ </a:t>
            </a:r>
            <a:r>
              <a:rPr lang="ka-GE" sz="16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დროებით შრომით </a:t>
            </a:r>
            <a:r>
              <a:rPr lang="ka-GE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მიგრაციასთან დაკავშირებით</a:t>
            </a:r>
            <a:endParaRPr lang="en-US" sz="1600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075940" algn="ctr"/>
                <a:tab pos="6152515" algn="r"/>
              </a:tabLst>
            </a:pPr>
            <a:r>
              <a:rPr lang="ka-GE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უცხოეთში მიგრაციის გამოცდილება</a:t>
            </a:r>
            <a:r>
              <a:rPr lang="en-US" sz="16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a-GE" sz="1600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6244" y="3200400"/>
            <a:ext cx="6940550" cy="1143000"/>
          </a:xfrm>
        </p:spPr>
        <p:txBody>
          <a:bodyPr/>
          <a:lstStyle/>
          <a:p>
            <a:pPr marL="0" indent="0" eaLnBrk="1" hangingPunct="1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Sylfaen" panose="010A0502050306030303" pitchFamily="18" charset="0"/>
              </a:rPr>
              <a:t>უკანონო მიგრაცია და ტრეფიკინგი</a:t>
            </a:r>
            <a:endParaRPr lang="en-US" i="1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09600" y="727816"/>
            <a:ext cx="6781800" cy="411163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წარმოდგენა უკანონო მიგრაციის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21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704976675"/>
              </p:ext>
            </p:extLst>
          </p:nvPr>
        </p:nvGraphicFramePr>
        <p:xfrm>
          <a:off x="457200" y="1371600"/>
          <a:ext cx="8229599" cy="504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38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>
                <a:latin typeface="Sylfaen" panose="010A0502050306030303" pitchFamily="18" charset="0"/>
              </a:rPr>
              <a:pPr>
                <a:defRPr/>
              </a:pPr>
              <a:t>22</a:t>
            </a:fld>
            <a:r>
              <a:rPr lang="ka-GE" dirty="0" smtClean="0">
                <a:latin typeface="Sylfaen" panose="010A0502050306030303" pitchFamily="18" charset="0"/>
              </a:rPr>
              <a:t>/66</a:t>
            </a:r>
            <a:endParaRPr lang="en-US" dirty="0">
              <a:latin typeface="Sylfaen" panose="010A0502050306030303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28746788"/>
              </p:ext>
            </p:extLst>
          </p:nvPr>
        </p:nvGraphicFramePr>
        <p:xfrm>
          <a:off x="1489588" y="1627821"/>
          <a:ext cx="8077200" cy="202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7"/>
          <p:cNvSpPr txBox="1">
            <a:spLocks/>
          </p:cNvSpPr>
          <p:nvPr/>
        </p:nvSpPr>
        <p:spPr>
          <a:xfrm>
            <a:off x="609600" y="819784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უკანონო მიგრაციის შეფასება 10 ქულიან სკალაზე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65402646"/>
              </p:ext>
            </p:extLst>
          </p:nvPr>
        </p:nvGraphicFramePr>
        <p:xfrm>
          <a:off x="1524000" y="4103052"/>
          <a:ext cx="8077200" cy="211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89138"/>
              </p:ext>
            </p:extLst>
          </p:nvPr>
        </p:nvGraphicFramePr>
        <p:xfrm>
          <a:off x="685800" y="1676400"/>
          <a:ext cx="457200" cy="425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921912051"/>
                    </a:ext>
                  </a:extLst>
                </a:gridCol>
              </a:tblGrid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03533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68812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51183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590904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0106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96249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88678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152375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30608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9416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157675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არ არის მისაღები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387241"/>
            <a:ext cx="106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მისაღები</a:t>
            </a:r>
            <a:r>
              <a:rPr lang="ka-GE" sz="1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ა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85857" y="6476546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23</a:t>
            </a:fld>
            <a:r>
              <a:rPr lang="ka-GE" dirty="0" smtClean="0"/>
              <a:t>\66</a:t>
            </a:r>
            <a:endParaRPr lang="en-US" dirty="0"/>
          </a:p>
        </p:txBody>
      </p:sp>
      <p:grpSp>
        <p:nvGrpSpPr>
          <p:cNvPr id="3073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sp>
        <p:nvSpPr>
          <p:cNvPr id="6" name="Title 7"/>
          <p:cNvSpPr txBox="1">
            <a:spLocks/>
          </p:cNvSpPr>
          <p:nvPr/>
        </p:nvSpPr>
        <p:spPr>
          <a:xfrm>
            <a:off x="489858" y="685800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არალეგალური მიგრაციის ძირითადი უარყოფითი შედეგები მიგრანტისათვის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58296064"/>
              </p:ext>
            </p:extLst>
          </p:nvPr>
        </p:nvGraphicFramePr>
        <p:xfrm>
          <a:off x="489858" y="1676400"/>
          <a:ext cx="82295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58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24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609600" y="609600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არალეგალური მიგრაციის ძირითადი უარყოფითი შედეგები საქართველოსათვის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46431463"/>
              </p:ext>
            </p:extLst>
          </p:nvPr>
        </p:nvGraphicFramePr>
        <p:xfrm>
          <a:off x="609600" y="1600200"/>
          <a:ext cx="79247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63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25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609600" y="728483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ტრეფიკინგის აღქმა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99521337"/>
              </p:ext>
            </p:extLst>
          </p:nvPr>
        </p:nvGraphicFramePr>
        <p:xfrm>
          <a:off x="457200" y="1447800"/>
          <a:ext cx="82295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1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90071" y="64928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26</a:t>
            </a:fld>
            <a:r>
              <a:rPr lang="ka-GE" dirty="0" smtClean="0"/>
              <a:t>\66</a:t>
            </a:r>
            <a:endParaRPr lang="en-US" dirty="0"/>
          </a:p>
        </p:txBody>
      </p:sp>
      <p:grpSp>
        <p:nvGrpSpPr>
          <p:cNvPr id="3073" name="Group 39"/>
          <p:cNvGrpSpPr>
            <a:grpSpLocks/>
          </p:cNvGrpSpPr>
          <p:nvPr/>
        </p:nvGrpSpPr>
        <p:grpSpPr bwMode="auto">
          <a:xfrm>
            <a:off x="-441680600" y="-839520800"/>
            <a:ext cx="2971800" cy="76200"/>
            <a:chOff x="0" y="0"/>
            <a:chExt cx="29718" cy="762"/>
          </a:xfrm>
        </p:grpSpPr>
      </p:grpSp>
      <p:sp>
        <p:nvSpPr>
          <p:cNvPr id="6" name="Title 7"/>
          <p:cNvSpPr txBox="1">
            <a:spLocks/>
          </p:cNvSpPr>
          <p:nvPr/>
        </p:nvSpPr>
        <p:spPr>
          <a:xfrm>
            <a:off x="494071" y="665320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ტრეფიკინგის ძირითადი საფრთხეები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813370305"/>
              </p:ext>
            </p:extLst>
          </p:nvPr>
        </p:nvGraphicFramePr>
        <p:xfrm>
          <a:off x="494071" y="1371600"/>
          <a:ext cx="8229600" cy="454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36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3200400"/>
            <a:ext cx="6940550" cy="1143000"/>
          </a:xfrm>
        </p:spPr>
        <p:txBody>
          <a:bodyPr/>
          <a:lstStyle/>
          <a:p>
            <a:pPr marL="0" indent="0" eaLnBrk="1" hangingPunct="1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Sylfaen" panose="010A0502050306030303" pitchFamily="18" charset="0"/>
              </a:rPr>
              <a:t>საზღვარგარეთ გამგზავრების განზრახვა</a:t>
            </a:r>
            <a:endParaRPr lang="en-US" i="1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1035739-8080-4049-B903-358951EFC004}" type="slidenum">
              <a:rPr lang="en-US" b="0" smtClean="0">
                <a:solidFill>
                  <a:schemeClr val="accent1">
                    <a:lumMod val="50000"/>
                  </a:schemeClr>
                </a:solidFill>
              </a:rPr>
              <a:pPr/>
              <a:t>28</a:t>
            </a:fld>
            <a:r>
              <a:rPr lang="ka-GE" b="0" dirty="0" smtClean="0">
                <a:solidFill>
                  <a:schemeClr val="accent1">
                    <a:lumMod val="50000"/>
                  </a:schemeClr>
                </a:solidFill>
              </a:rPr>
              <a:t>\66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91613" y="533400"/>
            <a:ext cx="7467600" cy="826251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საზღვარგარეთ გამგზავრების განზრახვა ერთი წლის მანძილზე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</a:b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068237304"/>
              </p:ext>
            </p:extLst>
          </p:nvPr>
        </p:nvGraphicFramePr>
        <p:xfrm>
          <a:off x="457200" y="1908926"/>
          <a:ext cx="8077200" cy="372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4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  <a:ln>
            <a:noFill/>
          </a:ln>
        </p:spPr>
        <p:txBody>
          <a:bodyPr/>
          <a:lstStyle/>
          <a:p>
            <a:fld id="{31035739-8080-4049-B903-358951EFC004}" type="slidenum">
              <a:rPr lang="en-US" b="0" smtClean="0">
                <a:solidFill>
                  <a:schemeClr val="accent1">
                    <a:lumMod val="50000"/>
                  </a:schemeClr>
                </a:solidFill>
              </a:rPr>
              <a:pPr/>
              <a:t>29</a:t>
            </a:fld>
            <a:r>
              <a:rPr lang="ka-GE" b="0" dirty="0" smtClean="0">
                <a:solidFill>
                  <a:schemeClr val="accent1">
                    <a:lumMod val="50000"/>
                  </a:schemeClr>
                </a:solidFill>
              </a:rPr>
              <a:t>\66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09600" y="809416"/>
            <a:ext cx="7467600" cy="411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საზღვარგარეთ დარჩენის განზრახული ვადა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05216168"/>
              </p:ext>
            </p:extLst>
          </p:nvPr>
        </p:nvGraphicFramePr>
        <p:xfrm>
          <a:off x="228600" y="1524000"/>
          <a:ext cx="7848600" cy="43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212271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i="1" dirty="0" smtClean="0"/>
              <a:t>შენიშვნა</a:t>
            </a:r>
            <a:r>
              <a:rPr lang="ka-GE" sz="1200" i="1" dirty="0" smtClean="0"/>
              <a:t>: 2016 წ. კვლევის ფარგლებში პასუხების შეთავაზებულ ვერსიებშ არი იყო მითითებული ერთ წელზე ნაკლები პერიოდი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226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0" y="3048000"/>
            <a:ext cx="5873750" cy="2651125"/>
          </a:xfrm>
        </p:spPr>
        <p:txBody>
          <a:bodyPr/>
          <a:lstStyle/>
          <a:p>
            <a:pPr marL="0" indent="0" eaLnBrk="1" hangingPunct="1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+mj-lt"/>
              </a:rPr>
              <a:t>კვლევის </a:t>
            </a:r>
            <a:r>
              <a:rPr lang="ka-GE" sz="2800" i="1" dirty="0" smtClean="0">
                <a:latin typeface="Sylfaen" panose="010A0502050306030303" pitchFamily="18" charset="0"/>
              </a:rPr>
              <a:t>მეთოდოლოგია</a:t>
            </a:r>
            <a:endParaRPr lang="en-US" sz="2800" i="1" dirty="0" smtClean="0">
              <a:latin typeface="Sylfaen" panose="010A05020503060303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tabLst>
                <a:tab pos="0" algn="l"/>
                <a:tab pos="88900" algn="l"/>
              </a:tabLst>
            </a:pPr>
            <a:endParaRPr lang="en-US" sz="2800" i="1" dirty="0" smtClean="0">
              <a:latin typeface="+mj-lt"/>
            </a:endParaRPr>
          </a:p>
          <a:p>
            <a:pPr marL="0" indent="0" eaLnBrk="1" hangingPunct="1">
              <a:tabLst>
                <a:tab pos="0" algn="l"/>
                <a:tab pos="88900" algn="l"/>
              </a:tabLst>
            </a:pPr>
            <a:endParaRPr lang="en-US" sz="28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7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09600" y="784450"/>
            <a:ext cx="7505700" cy="4111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საზღვარგარეთ გამგზავრების სასურველი ქვეყანა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b="0" smtClean="0">
                <a:solidFill>
                  <a:schemeClr val="tx2">
                    <a:lumMod val="50000"/>
                  </a:schemeClr>
                </a:solidFill>
              </a:rPr>
              <a:pPr>
                <a:defRPr/>
              </a:pPr>
              <a:t>30</a:t>
            </a:fld>
            <a:r>
              <a:rPr lang="ka-GE" b="0" dirty="0" smtClean="0">
                <a:solidFill>
                  <a:schemeClr val="tx2">
                    <a:lumMod val="50000"/>
                  </a:schemeClr>
                </a:solidFill>
              </a:rPr>
              <a:t>\66</a:t>
            </a:r>
            <a:endParaRPr lang="en-US" b="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579199198"/>
              </p:ext>
            </p:extLst>
          </p:nvPr>
        </p:nvGraphicFramePr>
        <p:xfrm>
          <a:off x="-304800" y="1524000"/>
          <a:ext cx="8915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59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b="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31</a:t>
            </a:fld>
            <a:r>
              <a:rPr lang="ka-GE" b="0" dirty="0" smtClean="0">
                <a:solidFill>
                  <a:schemeClr val="accent1">
                    <a:lumMod val="50000"/>
                  </a:schemeClr>
                </a:solidFill>
              </a:rPr>
              <a:t>\66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07323706"/>
              </p:ext>
            </p:extLst>
          </p:nvPr>
        </p:nvGraphicFramePr>
        <p:xfrm>
          <a:off x="685800" y="1347787"/>
          <a:ext cx="7924800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7810500" y="2286000"/>
            <a:ext cx="457200" cy="3048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663054" y="673099"/>
            <a:ext cx="73152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18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საზღვარგარეთ გამგზავრების მიზნობრიობა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2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72729" y="800099"/>
            <a:ext cx="7315200" cy="4111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მიგრაციასთან დაკავშირებული ინფორმაციის მიღების ძირითადი წყაროები</a:t>
            </a:r>
            <a:b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</a:b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b="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32</a:t>
            </a:fld>
            <a:r>
              <a:rPr lang="ka-GE" b="0" dirty="0" smtClean="0">
                <a:solidFill>
                  <a:schemeClr val="accent1">
                    <a:lumMod val="50000"/>
                  </a:schemeClr>
                </a:solidFill>
              </a:rPr>
              <a:t>\66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04317171"/>
              </p:ext>
            </p:extLst>
          </p:nvPr>
        </p:nvGraphicFramePr>
        <p:xfrm>
          <a:off x="762000" y="1371600"/>
          <a:ext cx="76962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0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4600" y="3124200"/>
            <a:ext cx="6940550" cy="1143000"/>
          </a:xfrm>
        </p:spPr>
        <p:txBody>
          <a:bodyPr/>
          <a:lstStyle/>
          <a:p>
            <a:pPr marL="0" indent="0" eaLnBrk="1" hangingPunct="1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Sylfaen" panose="010A0502050306030303" pitchFamily="18" charset="0"/>
              </a:rPr>
              <a:t>შრომითი მიგრაცია</a:t>
            </a:r>
            <a:endParaRPr lang="en-US" i="1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4276"/>
            <a:ext cx="6781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წარმოდგენა საზღვარგარეთ დასაქმების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34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70768489"/>
              </p:ext>
            </p:extLst>
          </p:nvPr>
        </p:nvGraphicFramePr>
        <p:xfrm>
          <a:off x="533400" y="1806121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54518"/>
              </p:ext>
            </p:extLst>
          </p:nvPr>
        </p:nvGraphicFramePr>
        <p:xfrm>
          <a:off x="2971800" y="1476285"/>
          <a:ext cx="5257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223">
                  <a:extLst>
                    <a:ext uri="{9D8B030D-6E8A-4147-A177-3AD203B41FA5}">
                      <a16:colId xmlns:a16="http://schemas.microsoft.com/office/drawing/2014/main" val="2232211828"/>
                    </a:ext>
                  </a:extLst>
                </a:gridCol>
                <a:gridCol w="861934">
                  <a:extLst>
                    <a:ext uri="{9D8B030D-6E8A-4147-A177-3AD203B41FA5}">
                      <a16:colId xmlns:a16="http://schemas.microsoft.com/office/drawing/2014/main" val="877238323"/>
                    </a:ext>
                  </a:extLst>
                </a:gridCol>
                <a:gridCol w="2068643">
                  <a:extLst>
                    <a:ext uri="{9D8B030D-6E8A-4147-A177-3AD203B41FA5}">
                      <a16:colId xmlns:a16="http://schemas.microsoft.com/office/drawing/2014/main" val="4099238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ლეგალურად</a:t>
                      </a:r>
                      <a:r>
                        <a:rPr lang="ka-GE" sz="14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დასაქმების სიმარტივე</a:t>
                      </a:r>
                      <a:endParaRPr lang="en-US" sz="14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არალეგალურად დასაქმების</a:t>
                      </a:r>
                      <a:r>
                        <a:rPr lang="ka-GE" sz="1400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სიმარტივე</a:t>
                      </a:r>
                      <a:endParaRPr lang="en-US" sz="1400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618518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38200" y="3331028"/>
            <a:ext cx="792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3962400"/>
            <a:ext cx="792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5138058"/>
            <a:ext cx="792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53000" y="2078011"/>
            <a:ext cx="838200" cy="533400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60%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4279503"/>
            <a:ext cx="838200" cy="533400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13%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91400" y="2078011"/>
            <a:ext cx="838200" cy="533400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57%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4275256"/>
            <a:ext cx="838200" cy="533400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15%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4276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წარმოდგენა საზღვარგარეთ დასაქმებისათვის ყველაზე ხელსაყრელი ქვეყნების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35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42125924"/>
              </p:ext>
            </p:extLst>
          </p:nvPr>
        </p:nvGraphicFramePr>
        <p:xfrm>
          <a:off x="381000" y="13716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83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4276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ინფორმირებულობა დასაქმების შუამავალი კომპანიების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36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73481574"/>
              </p:ext>
            </p:extLst>
          </p:nvPr>
        </p:nvGraphicFramePr>
        <p:xfrm>
          <a:off x="36871" y="1327944"/>
          <a:ext cx="8497529" cy="469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4276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ინფორმირებულობა დასაქმების შუამავალი კერძო პირების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37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83780457"/>
              </p:ext>
            </p:extLst>
          </p:nvPr>
        </p:nvGraphicFramePr>
        <p:xfrm>
          <a:off x="381000" y="13716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64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საზღვარგარეთ დასაქმების სანდო გზები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38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382181"/>
              </p:ext>
            </p:extLst>
          </p:nvPr>
        </p:nvGraphicFramePr>
        <p:xfrm>
          <a:off x="381000" y="1295400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7848600" y="1676400"/>
            <a:ext cx="533400" cy="304800"/>
          </a:xfrm>
          <a:prstGeom prst="ellipse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დამოკიდებულება საქართველოს მიერ სხვადასხვა ქვეყნებთან ლეგალური დასაქმების შეთანხმების გაფორმების შესაძლებლობის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39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88928910"/>
              </p:ext>
            </p:extLst>
          </p:nvPr>
        </p:nvGraphicFramePr>
        <p:xfrm>
          <a:off x="381000" y="13716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914400" y="1676400"/>
            <a:ext cx="838200" cy="304800"/>
          </a:xfrm>
          <a:prstGeom prst="ellipse">
            <a:avLst/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579437"/>
            <a:ext cx="6781800" cy="4111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b="1" dirty="0" smtClean="0">
                <a:latin typeface="Sylfaen" panose="010A0502050306030303" pitchFamily="18" charset="0"/>
                <a:ea typeface="+mn-ea"/>
                <a:cs typeface="+mn-cs"/>
              </a:rPr>
              <a:t>კვლევის მიზანი და ამოცანები</a:t>
            </a:r>
            <a:endParaRPr lang="en-US" sz="2000" b="1" dirty="0"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</a:t>
            </a:fld>
            <a:r>
              <a:rPr lang="ka-GE" dirty="0" smtClean="0"/>
              <a:t>\66</a:t>
            </a:r>
            <a:endParaRPr lang="en-US" dirty="0"/>
          </a:p>
        </p:txBody>
      </p:sp>
      <p:pic>
        <p:nvPicPr>
          <p:cNvPr id="5" name="Picture 2" descr="audience, crowd, group, research ic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3" y="1284354"/>
            <a:ext cx="990127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1415159" y="1679818"/>
            <a:ext cx="6781800" cy="6586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tabLst>
                <a:tab pos="3075940" algn="ctr"/>
                <a:tab pos="6152515" algn="r"/>
              </a:tabLst>
            </a:pPr>
            <a:r>
              <a:rPr lang="ka-GE" sz="1600" dirty="0">
                <a:latin typeface="Sylfaen" panose="010A0502050306030303" pitchFamily="18" charset="0"/>
              </a:rPr>
              <a:t>საქართველოს მოსახლეობის ინფორმირებულობის, ცოდნის დონის და განწყობების კვლევა მიგრაციის </a:t>
            </a:r>
            <a:r>
              <a:rPr lang="ka-GE" sz="1600" dirty="0" smtClean="0">
                <a:latin typeface="Sylfaen" panose="010A0502050306030303" pitchFamily="18" charset="0"/>
              </a:rPr>
              <a:t>საკითხებზე</a:t>
            </a:r>
            <a:endParaRPr lang="ka-GE" sz="1600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32" y="139482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latin typeface="Sylfaen" panose="010A0502050306030303" pitchFamily="18" charset="0"/>
              </a:rPr>
              <a:t>მიზანი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428897"/>
            <a:ext cx="229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Sylfaen" panose="010A0502050306030303" pitchFamily="18" charset="0"/>
              </a:rPr>
              <a:t>კვლევის ამოცანები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571" y="2742685"/>
            <a:ext cx="8207829" cy="380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buFont typeface="Symbol" panose="05050102010706020507" pitchFamily="18" charset="2"/>
              <a:buChar char=""/>
            </a:pP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მოსახლეობის ინფორმირებულობის დონისა და განწყობის შეფასება </a:t>
            </a:r>
            <a:r>
              <a:rPr lang="ka-GE" sz="1400" dirty="0">
                <a:latin typeface="Sylfaen" panose="010A0502050306030303" pitchFamily="18" charset="0"/>
                <a:cs typeface="Symbol" panose="05050102010706020507" pitchFamily="18" charset="2"/>
              </a:rPr>
              <a:t>ევროკავშირის/შენგენის ქვეყნებში უვიზო მიმოსვლასთან დაკავშირებულ </a:t>
            </a: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საკითხებზე;</a:t>
            </a:r>
          </a:p>
          <a:p>
            <a:pPr lvl="0" algn="just" hangingPunct="0"/>
            <a:endParaRPr lang="en-US" sz="1400" dirty="0">
              <a:latin typeface="Sylfaen" panose="010A0502050306030303" pitchFamily="18" charset="0"/>
            </a:endParaRPr>
          </a:p>
          <a:p>
            <a:pPr marL="342900" lvl="0" indent="-342900" algn="just" hangingPunct="0">
              <a:buFont typeface="Symbol" panose="05050102010706020507" pitchFamily="18" charset="2"/>
              <a:buChar char=""/>
            </a:pP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მოსახლეობის ინფორმირებულობის დონისა და განწყობის შეფასება </a:t>
            </a:r>
            <a:r>
              <a:rPr lang="ka-GE" sz="1400" dirty="0">
                <a:latin typeface="Sylfaen" panose="010A0502050306030303" pitchFamily="18" charset="0"/>
                <a:cs typeface="Symbol" panose="05050102010706020507" pitchFamily="18" charset="2"/>
              </a:rPr>
              <a:t>არალეგალურ მიგრაციასა </a:t>
            </a: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და ტრეფიკინგთან დაკავშირებით;</a:t>
            </a:r>
          </a:p>
          <a:p>
            <a:pPr lvl="0" algn="just" hangingPunct="0"/>
            <a:endParaRPr lang="en-US" sz="1400" dirty="0">
              <a:latin typeface="Sylfaen" panose="010A0502050306030303" pitchFamily="18" charset="0"/>
            </a:endParaRPr>
          </a:p>
          <a:p>
            <a:pPr marL="342900" lvl="0" indent="-342900" algn="just" hangingPunct="0">
              <a:buFont typeface="Symbol" panose="05050102010706020507" pitchFamily="18" charset="2"/>
              <a:buChar char=""/>
            </a:pP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საზღვარგარეთ </a:t>
            </a:r>
            <a:r>
              <a:rPr lang="ka-GE" sz="1400" dirty="0">
                <a:latin typeface="Sylfaen" panose="010A0502050306030303" pitchFamily="18" charset="0"/>
                <a:cs typeface="Symbol" panose="05050102010706020507" pitchFamily="18" charset="2"/>
              </a:rPr>
              <a:t>გამგზავრებასთან დაკავშირებული ძირითადი გეგმების და მათი მიზნების შესახებ ინფორმაციის </a:t>
            </a: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მოპოვება; </a:t>
            </a:r>
          </a:p>
          <a:p>
            <a:pPr marL="342900" lvl="0" indent="-342900" algn="just" hangingPunct="0">
              <a:buFont typeface="Symbol" panose="05050102010706020507" pitchFamily="18" charset="2"/>
              <a:buChar char=""/>
            </a:pPr>
            <a:endParaRPr lang="ka-GE" sz="1400" dirty="0">
              <a:latin typeface="Sylfaen" panose="010A0502050306030303" pitchFamily="18" charset="0"/>
              <a:cs typeface="Symbol" panose="05050102010706020507" pitchFamily="18" charset="2"/>
            </a:endParaRPr>
          </a:p>
          <a:p>
            <a:pPr marL="342900" lvl="0" indent="-342900" algn="just" hangingPunct="0">
              <a:buFont typeface="Symbol" panose="05050102010706020507" pitchFamily="18" charset="2"/>
              <a:buChar char=""/>
            </a:pP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მოსახლეობის ინფორმირებულობის დონისა და განწყობის შეფასება შრომით მიგრაციასთან დაკავშირებით</a:t>
            </a:r>
          </a:p>
          <a:p>
            <a:pPr marL="342900" lvl="0" indent="-342900" algn="just" hangingPunct="0">
              <a:buFont typeface="Symbol" panose="05050102010706020507" pitchFamily="18" charset="2"/>
              <a:buChar char=""/>
            </a:pPr>
            <a:endParaRPr lang="ka-GE" sz="1400" dirty="0" smtClean="0">
              <a:latin typeface="Sylfaen" panose="010A0502050306030303" pitchFamily="18" charset="0"/>
              <a:cs typeface="Symbol" panose="05050102010706020507" pitchFamily="18" charset="2"/>
            </a:endParaRPr>
          </a:p>
          <a:p>
            <a:pPr marL="342900" indent="-342900" algn="just" hangingPunct="0">
              <a:buFont typeface="Symbol" panose="05050102010706020507" pitchFamily="18" charset="2"/>
              <a:buChar char=""/>
            </a:pP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მოსახლეობის ინფორმირებულობის დონისა </a:t>
            </a:r>
            <a:r>
              <a:rPr lang="ka-GE" sz="1400" dirty="0">
                <a:latin typeface="Sylfaen" panose="010A0502050306030303" pitchFamily="18" charset="0"/>
                <a:cs typeface="Symbol" panose="05050102010706020507" pitchFamily="18" charset="2"/>
              </a:rPr>
              <a:t>და განწყობის შეფასება </a:t>
            </a: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საზღვარგარეთ თავშესაფრის მოთხოვნასთან დაკავშირებით</a:t>
            </a:r>
            <a:endParaRPr lang="ka-GE" sz="1400" dirty="0">
              <a:latin typeface="Sylfaen" panose="010A0502050306030303" pitchFamily="18" charset="0"/>
              <a:cs typeface="Symbol" panose="05050102010706020507" pitchFamily="18" charset="2"/>
            </a:endParaRPr>
          </a:p>
          <a:p>
            <a:pPr marL="342900" lvl="0" indent="-342900" algn="just" hangingPunct="0">
              <a:buFont typeface="Symbol" panose="05050102010706020507" pitchFamily="18" charset="2"/>
              <a:buChar char=""/>
            </a:pPr>
            <a:endParaRPr lang="ka-GE" sz="1400" dirty="0" smtClean="0">
              <a:latin typeface="Sylfaen" panose="010A0502050306030303" pitchFamily="18" charset="0"/>
              <a:cs typeface="Symbol" panose="05050102010706020507" pitchFamily="18" charset="2"/>
            </a:endParaRPr>
          </a:p>
          <a:p>
            <a:pPr marL="342900" lvl="0" indent="-342900" algn="just" hangingPunct="0">
              <a:buFont typeface="Symbol" panose="05050102010706020507" pitchFamily="18" charset="2"/>
              <a:buChar char=""/>
            </a:pP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10 </a:t>
            </a:r>
            <a:r>
              <a:rPr lang="ka-GE" sz="1400" dirty="0">
                <a:latin typeface="Sylfaen" panose="010A0502050306030303" pitchFamily="18" charset="0"/>
                <a:cs typeface="Symbol" panose="05050102010706020507" pitchFamily="18" charset="2"/>
              </a:rPr>
              <a:t>წლის </a:t>
            </a:r>
            <a:r>
              <a:rPr lang="ka-GE" sz="1400" dirty="0" smtClean="0">
                <a:latin typeface="Sylfaen" panose="010A0502050306030303" pitchFamily="18" charset="0"/>
                <a:cs typeface="Symbol" panose="05050102010706020507" pitchFamily="18" charset="2"/>
              </a:rPr>
              <a:t>მანძილზე მიგრაციულ პროცესებში ჩართული მოსახლეობის გამოცდილების აღწერა.</a:t>
            </a:r>
            <a:endParaRPr lang="en-US" sz="1400" dirty="0" smtClean="0">
              <a:latin typeface="Sylfaen" panose="010A0502050306030303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sz="1500" dirty="0">
                <a:solidFill>
                  <a:srgbClr val="000000"/>
                </a:solidFill>
                <a:latin typeface="Sylfaen" panose="010A0502050306030303" pitchFamily="18" charset="0"/>
                <a:ea typeface="ヒラギノ角ゴ Pro W3"/>
                <a:cs typeface="Arial" panose="020B0604020202020204" pitchFamily="34" charset="0"/>
              </a:rPr>
              <a:t> </a:t>
            </a:r>
            <a:endParaRPr lang="en-US" sz="1500" dirty="0">
              <a:solidFill>
                <a:srgbClr val="000000"/>
              </a:solidFill>
              <a:effectLst/>
              <a:latin typeface="Sylfaen" panose="010A0502050306030303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ლეგალური შრომითი მიგრაციის შემთხვევაში მოსალოდნელი ყოველთვიური </a:t>
            </a:r>
            <a:r>
              <a:rPr lang="ka-GE" sz="20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მინიმალური ანაზღაურება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40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81337673"/>
              </p:ext>
            </p:extLst>
          </p:nvPr>
        </p:nvGraphicFramePr>
        <p:xfrm>
          <a:off x="533400" y="15240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1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წარმოდგენა საზღვარგარეთ სამუშაოს მოძიების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41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69067794"/>
              </p:ext>
            </p:extLst>
          </p:nvPr>
        </p:nvGraphicFramePr>
        <p:xfrm>
          <a:off x="381000" y="1371600"/>
          <a:ext cx="82295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55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</a:t>
            </a: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წარმოდგენა მიზეზებზე, რომლის გამოც საქართველოს მოქალაქეები შრომით მიგრაციაში მიდიან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42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47869613"/>
              </p:ext>
            </p:extLst>
          </p:nvPr>
        </p:nvGraphicFramePr>
        <p:xfrm>
          <a:off x="533400" y="1371600"/>
          <a:ext cx="7848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4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03450" y="3276600"/>
            <a:ext cx="6940550" cy="1143000"/>
          </a:xfrm>
        </p:spPr>
        <p:txBody>
          <a:bodyPr/>
          <a:lstStyle/>
          <a:p>
            <a:pPr marL="0" indent="0" eaLnBrk="1" hangingPunct="1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Sylfaen" panose="010A0502050306030303" pitchFamily="18" charset="0"/>
              </a:rPr>
              <a:t>თავშესაფრის მოთხოვნა</a:t>
            </a:r>
            <a:endParaRPr lang="en-US" i="1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დამოკიდებულება თავშესაფრის მოთხოვნის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44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37140862"/>
              </p:ext>
            </p:extLst>
          </p:nvPr>
        </p:nvGraphicFramePr>
        <p:xfrm>
          <a:off x="228600" y="14478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03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წარმოდგენა თავშესაფრის მოთხოვნის მიზეზების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45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8645116"/>
              </p:ext>
            </p:extLst>
          </p:nvPr>
        </p:nvGraphicFramePr>
        <p:xfrm>
          <a:off x="533400" y="944562"/>
          <a:ext cx="79248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6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თავშესაფრის მოპოვების შესაძლებლობაზე მოსახლეობის აღქმები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46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66152048"/>
              </p:ext>
            </p:extLst>
          </p:nvPr>
        </p:nvGraphicFramePr>
        <p:xfrm>
          <a:off x="381000" y="1447800"/>
          <a:ext cx="83058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36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დამოკიდებულება თავშესაფრის მოპოვებისათვის ყველაზე ხელსაყრელი ქვეყნის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47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76495813"/>
              </p:ext>
            </p:extLst>
          </p:nvPr>
        </p:nvGraphicFramePr>
        <p:xfrm>
          <a:off x="391886" y="1447800"/>
          <a:ext cx="80771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31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1385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წარმოდგენა თავშესაფრის მიღების საფუძველზე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48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4054572"/>
              </p:ext>
            </p:extLst>
          </p:nvPr>
        </p:nvGraphicFramePr>
        <p:xfrm>
          <a:off x="533400" y="14478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84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დამოკიდებულება თავშესაფრის მოპოვების შესაძლებლობაზე უვიზო მიმოსვლის ამოქმედების პირობებში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49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3401530"/>
              </p:ext>
            </p:extLst>
          </p:nvPr>
        </p:nvGraphicFramePr>
        <p:xfrm>
          <a:off x="533400" y="1447800"/>
          <a:ext cx="80010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95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547689"/>
            <a:ext cx="7620000" cy="411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კვლევის დიზაინი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5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08651"/>
              </p:ext>
            </p:extLst>
          </p:nvPr>
        </p:nvGraphicFramePr>
        <p:xfrm>
          <a:off x="533400" y="1371600"/>
          <a:ext cx="80010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277">
                  <a:extLst>
                    <a:ext uri="{9D8B030D-6E8A-4147-A177-3AD203B41FA5}">
                      <a16:colId xmlns:a16="http://schemas.microsoft.com/office/drawing/2014/main" val="3771470124"/>
                    </a:ext>
                  </a:extLst>
                </a:gridCol>
                <a:gridCol w="4990723">
                  <a:extLst>
                    <a:ext uri="{9D8B030D-6E8A-4147-A177-3AD203B41FA5}">
                      <a16:colId xmlns:a16="http://schemas.microsoft.com/office/drawing/2014/main" val="3720603501"/>
                    </a:ext>
                  </a:extLst>
                </a:gridCol>
              </a:tblGrid>
              <a:tr h="74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i="1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კვლევის მეთოდი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რაოდენობრივი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65633"/>
                  </a:ext>
                </a:extLst>
              </a:tr>
              <a:tr h="65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i="1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კვლევის ტექნიკა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პირისპირ ინტერვიუ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291554"/>
                  </a:ext>
                </a:extLst>
              </a:tr>
              <a:tr h="641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i="1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კვლევის არეალი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საქართველო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59257"/>
                  </a:ext>
                </a:extLst>
              </a:tr>
              <a:tr h="691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i="1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სამიზნე ჯგუფი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მოსახლეობა  18+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478405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i="1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შერჩევის ზომა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ka-GE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2090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2131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i="1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სამუშაოების მიმდინარეობა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აპრილი-მაისი,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274706"/>
                  </a:ext>
                </a:extLst>
              </a:tr>
              <a:tr h="583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i="1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ინტერვიუს ხანგრძლივობა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0" kern="120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45-70 წუთი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32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73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თავშესაფრის</a:t>
            </a: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მოთხოვნის სურვილი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50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14503945"/>
              </p:ext>
            </p:extLst>
          </p:nvPr>
        </p:nvGraphicFramePr>
        <p:xfrm>
          <a:off x="533400" y="1371600"/>
          <a:ext cx="79247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6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411162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მოსახლეობის ინფორმირებულობა საქართველოს უსაფრთხო ქვეყნად აღიარების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51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0174426"/>
              </p:ext>
            </p:extLst>
          </p:nvPr>
        </p:nvGraphicFramePr>
        <p:xfrm>
          <a:off x="609600" y="16002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9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3124200"/>
            <a:ext cx="6940550" cy="1143000"/>
          </a:xfrm>
        </p:spPr>
        <p:txBody>
          <a:bodyPr/>
          <a:lstStyle/>
          <a:p>
            <a:pPr marL="0" indent="0" eaLnBrk="1" hangingPunct="1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Sylfaen" panose="010A0502050306030303" pitchFamily="18" charset="0"/>
              </a:rPr>
              <a:t>უცხოეთში მიგრაციის გამოცდილება</a:t>
            </a:r>
            <a:endParaRPr lang="en-US" i="1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09600" y="838200"/>
            <a:ext cx="7924800" cy="23757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საზღვარგარეთ მიგრაციის ძირითადი მიზეზები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199" y="6481989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>
                <a:latin typeface="Sylfaen" panose="010A0502050306030303" pitchFamily="18" charset="0"/>
              </a:rPr>
              <a:pPr>
                <a:defRPr/>
              </a:pPr>
              <a:t>53</a:t>
            </a:fld>
            <a:r>
              <a:rPr lang="ka-GE" dirty="0" smtClean="0">
                <a:latin typeface="Sylfaen" panose="010A0502050306030303" pitchFamily="18" charset="0"/>
              </a:rPr>
              <a:t>\66</a:t>
            </a:r>
            <a:endParaRPr lang="en-US" dirty="0">
              <a:latin typeface="Sylfaen" panose="010A0502050306030303" pitchFamily="18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345572542"/>
              </p:ext>
            </p:extLst>
          </p:nvPr>
        </p:nvGraphicFramePr>
        <p:xfrm>
          <a:off x="609600" y="1629229"/>
          <a:ext cx="80771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42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33400" y="762665"/>
            <a:ext cx="6781800" cy="4111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ემიგრანტების სამუშაო გამოცდილება საზღვარგარეთ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54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379321332"/>
              </p:ext>
            </p:extLst>
          </p:nvPr>
        </p:nvGraphicFramePr>
        <p:xfrm>
          <a:off x="685800" y="1447800"/>
          <a:ext cx="79247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5486400" y="5857177"/>
            <a:ext cx="827105" cy="315023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N=</a:t>
            </a:r>
            <a:r>
              <a:rPr lang="ka-G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459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55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57790055"/>
              </p:ext>
            </p:extLst>
          </p:nvPr>
        </p:nvGraphicFramePr>
        <p:xfrm>
          <a:off x="762000" y="1524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7"/>
          <p:cNvSpPr txBox="1">
            <a:spLocks/>
          </p:cNvSpPr>
          <p:nvPr/>
        </p:nvSpPr>
        <p:spPr>
          <a:xfrm>
            <a:off x="533400" y="762665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ემიგრანტის საქმიანობის ლეგალური სტატუსი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9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33400" y="838200"/>
            <a:ext cx="6781800" cy="4111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შინამეურნეობის დახმარების გამოცდილება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56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486792932"/>
              </p:ext>
            </p:extLst>
          </p:nvPr>
        </p:nvGraphicFramePr>
        <p:xfrm>
          <a:off x="533400" y="1447800"/>
          <a:ext cx="81533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5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54423" y="712845"/>
            <a:ext cx="6781800" cy="411163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ka-GE" sz="2000" dirty="0" smtClean="0">
                <a:latin typeface="Sylfaen" panose="010A0502050306030303" pitchFamily="18" charset="0"/>
              </a:rPr>
              <a:t>სტატუსი და სოციალური ურთიერთობები</a:t>
            </a:r>
            <a:endParaRPr lang="en-US" sz="2000" dirty="0"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57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1284"/>
              </p:ext>
            </p:extLst>
          </p:nvPr>
        </p:nvGraphicFramePr>
        <p:xfrm>
          <a:off x="685799" y="1447801"/>
          <a:ext cx="8153401" cy="421083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4248565722"/>
                    </a:ext>
                  </a:extLst>
                </a:gridCol>
                <a:gridCol w="1713643">
                  <a:extLst>
                    <a:ext uri="{9D8B030D-6E8A-4147-A177-3AD203B41FA5}">
                      <a16:colId xmlns:a16="http://schemas.microsoft.com/office/drawing/2014/main" val="43414488"/>
                    </a:ext>
                  </a:extLst>
                </a:gridCol>
                <a:gridCol w="2000678">
                  <a:extLst>
                    <a:ext uri="{9D8B030D-6E8A-4147-A177-3AD203B41FA5}">
                      <a16:colId xmlns:a16="http://schemas.microsoft.com/office/drawing/2014/main" val="3360225930"/>
                    </a:ext>
                  </a:extLst>
                </a:gridCol>
                <a:gridCol w="2153079">
                  <a:extLst>
                    <a:ext uri="{9D8B030D-6E8A-4147-A177-3AD203B41FA5}">
                      <a16:colId xmlns:a16="http://schemas.microsoft.com/office/drawing/2014/main" val="4226236897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 </a:t>
                      </a:r>
                      <a:r>
                        <a:rPr lang="ka-GE" sz="1600" dirty="0">
                          <a:effectLst/>
                        </a:rPr>
                        <a:t>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2017 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2016 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23975"/>
                  </a:ext>
                </a:extLst>
              </a:tr>
              <a:tr h="6919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არ მიუღია სტატუსი ქვეყანაში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63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62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58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926312"/>
                  </a:ext>
                </a:extLst>
              </a:tr>
              <a:tr h="6195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არ შეუცვლია ოჯახური სტატუსი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81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88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88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3609395"/>
                  </a:ext>
                </a:extLst>
              </a:tr>
              <a:tr h="565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არ მიუღია განათლება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82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79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75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064098"/>
                  </a:ext>
                </a:extLst>
              </a:tr>
              <a:tr h="1394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ძირითადად, ურთიერთობს ქართველებთან / საქართველოდან </a:t>
                      </a:r>
                      <a:r>
                        <a:rPr lang="ka-GE" sz="1600" dirty="0" smtClean="0">
                          <a:effectLst/>
                        </a:rPr>
                        <a:t>წასულებთან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54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57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47</a:t>
                      </a:r>
                      <a:r>
                        <a:rPr lang="ka-GE" sz="1600" dirty="0">
                          <a:effectLst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53293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0573"/>
              </p:ext>
            </p:extLst>
          </p:nvPr>
        </p:nvGraphicFramePr>
        <p:xfrm>
          <a:off x="685800" y="5830465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73320910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26187325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00425897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00818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6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b="0" i="1" dirty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b="0" i="1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b="0" i="1" dirty="0" smtClean="0">
                          <a:solidFill>
                            <a:schemeClr val="tx1"/>
                          </a:solidFill>
                        </a:rPr>
                        <a:t>422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6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46930"/>
              </p:ext>
            </p:extLst>
          </p:nvPr>
        </p:nvGraphicFramePr>
        <p:xfrm>
          <a:off x="642256" y="1469572"/>
          <a:ext cx="8044543" cy="43216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98442">
                  <a:extLst>
                    <a:ext uri="{9D8B030D-6E8A-4147-A177-3AD203B41FA5}">
                      <a16:colId xmlns:a16="http://schemas.microsoft.com/office/drawing/2014/main" val="4248565722"/>
                    </a:ext>
                  </a:extLst>
                </a:gridCol>
                <a:gridCol w="1722969">
                  <a:extLst>
                    <a:ext uri="{9D8B030D-6E8A-4147-A177-3AD203B41FA5}">
                      <a16:colId xmlns:a16="http://schemas.microsoft.com/office/drawing/2014/main" val="43414488"/>
                    </a:ext>
                  </a:extLst>
                </a:gridCol>
                <a:gridCol w="2011566">
                  <a:extLst>
                    <a:ext uri="{9D8B030D-6E8A-4147-A177-3AD203B41FA5}">
                      <a16:colId xmlns:a16="http://schemas.microsoft.com/office/drawing/2014/main" val="3360225930"/>
                    </a:ext>
                  </a:extLst>
                </a:gridCol>
                <a:gridCol w="2011566">
                  <a:extLst>
                    <a:ext uri="{9D8B030D-6E8A-4147-A177-3AD203B41FA5}">
                      <a16:colId xmlns:a16="http://schemas.microsoft.com/office/drawing/2014/main" val="4226236897"/>
                    </a:ext>
                  </a:extLst>
                </a:gridCol>
              </a:tblGrid>
              <a:tr h="312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 </a:t>
                      </a:r>
                      <a:r>
                        <a:rPr lang="ka-GE" sz="1600" dirty="0">
                          <a:effectLst/>
                        </a:rPr>
                        <a:t>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2017 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2016 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23975"/>
                  </a:ext>
                </a:extLst>
              </a:tr>
              <a:tr h="923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kern="120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kern="1200" dirty="0" smtClean="0">
                          <a:effectLst/>
                        </a:rPr>
                        <a:t>ნოსტალგია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26%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26%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38%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926312"/>
                  </a:ext>
                </a:extLst>
              </a:tr>
              <a:tr h="8631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ოჯახური გარემოება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20%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15%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3609395"/>
                  </a:ext>
                </a:extLst>
              </a:tr>
              <a:tr h="14473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სამუშაო</a:t>
                      </a:r>
                      <a:r>
                        <a:rPr lang="ka-GE" sz="1600" baseline="0" dirty="0" smtClean="0">
                          <a:effectLst/>
                        </a:rPr>
                        <a:t> ხელშეკრულების დასრულება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18%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064098"/>
                  </a:ext>
                </a:extLst>
              </a:tr>
              <a:tr h="774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სამუშაოს არ ქონა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6%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532935"/>
                  </a:ext>
                </a:extLst>
              </a:tr>
            </a:tbl>
          </a:graphicData>
        </a:graphic>
      </p:graphicFrame>
      <p:sp>
        <p:nvSpPr>
          <p:cNvPr id="31" name="Title 7"/>
          <p:cNvSpPr txBox="1">
            <a:spLocks/>
          </p:cNvSpPr>
          <p:nvPr/>
        </p:nvSpPr>
        <p:spPr>
          <a:xfrm>
            <a:off x="533400" y="762000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latin typeface="Sylfaen" panose="010A0502050306030303" pitchFamily="18" charset="0"/>
              </a:rPr>
              <a:t>საქართველოში დაბრუნების ძირითადი მიზეზები</a:t>
            </a:r>
            <a:endParaRPr lang="en-US" sz="2000" dirty="0"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89946"/>
              </p:ext>
            </p:extLst>
          </p:nvPr>
        </p:nvGraphicFramePr>
        <p:xfrm>
          <a:off x="676275" y="5818414"/>
          <a:ext cx="80105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722">
                  <a:extLst>
                    <a:ext uri="{9D8B030D-6E8A-4147-A177-3AD203B41FA5}">
                      <a16:colId xmlns:a16="http://schemas.microsoft.com/office/drawing/2014/main" val="2640745032"/>
                    </a:ext>
                  </a:extLst>
                </a:gridCol>
                <a:gridCol w="1716540">
                  <a:extLst>
                    <a:ext uri="{9D8B030D-6E8A-4147-A177-3AD203B41FA5}">
                      <a16:colId xmlns:a16="http://schemas.microsoft.com/office/drawing/2014/main" val="2827082028"/>
                    </a:ext>
                  </a:extLst>
                </a:gridCol>
                <a:gridCol w="2002631">
                  <a:extLst>
                    <a:ext uri="{9D8B030D-6E8A-4147-A177-3AD203B41FA5}">
                      <a16:colId xmlns:a16="http://schemas.microsoft.com/office/drawing/2014/main" val="1982052563"/>
                    </a:ext>
                  </a:extLst>
                </a:gridCol>
                <a:gridCol w="2002631">
                  <a:extLst>
                    <a:ext uri="{9D8B030D-6E8A-4147-A177-3AD203B41FA5}">
                      <a16:colId xmlns:a16="http://schemas.microsoft.com/office/drawing/2014/main" val="26011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6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b="0" i="1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b="0" i="1" dirty="0" smtClean="0">
                          <a:solidFill>
                            <a:schemeClr val="tx1"/>
                          </a:solidFill>
                        </a:rPr>
                        <a:t>198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b="0" i="1" dirty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62124"/>
                  </a:ext>
                </a:extLst>
              </a:tr>
            </a:tbl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58\66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81787"/>
              </p:ext>
            </p:extLst>
          </p:nvPr>
        </p:nvGraphicFramePr>
        <p:xfrm>
          <a:off x="609600" y="2057400"/>
          <a:ext cx="8001000" cy="1143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30794">
                  <a:extLst>
                    <a:ext uri="{9D8B030D-6E8A-4147-A177-3AD203B41FA5}">
                      <a16:colId xmlns:a16="http://schemas.microsoft.com/office/drawing/2014/main" val="424856572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34144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60225930"/>
                    </a:ext>
                  </a:extLst>
                </a:gridCol>
                <a:gridCol w="1693606">
                  <a:extLst>
                    <a:ext uri="{9D8B030D-6E8A-4147-A177-3AD203B41FA5}">
                      <a16:colId xmlns:a16="http://schemas.microsoft.com/office/drawing/2014/main" val="4226236897"/>
                    </a:ext>
                  </a:extLst>
                </a:gridCol>
              </a:tblGrid>
              <a:tr h="288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 </a:t>
                      </a:r>
                      <a:r>
                        <a:rPr lang="ka-GE" sz="1600" dirty="0">
                          <a:effectLst/>
                        </a:rPr>
                        <a:t>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2017 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2016 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23975"/>
                  </a:ext>
                </a:extLst>
              </a:tr>
              <a:tr h="854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kern="120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kern="1200" dirty="0" smtClean="0">
                          <a:effectLst/>
                        </a:rPr>
                        <a:t>გამგზავრებას აღარ აპირებს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31%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22%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32%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926312"/>
                  </a:ext>
                </a:extLst>
              </a:tr>
            </a:tbl>
          </a:graphicData>
        </a:graphic>
      </p:graphicFrame>
      <p:sp>
        <p:nvSpPr>
          <p:cNvPr id="31" name="Title 7"/>
          <p:cNvSpPr txBox="1">
            <a:spLocks/>
          </p:cNvSpPr>
          <p:nvPr/>
        </p:nvSpPr>
        <p:spPr>
          <a:xfrm>
            <a:off x="533400" y="582294"/>
            <a:ext cx="7162800" cy="590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ხელახლა გამგზავრებისა და საქართველოში დაბრუნების განზრახვა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06780"/>
              </p:ext>
            </p:extLst>
          </p:nvPr>
        </p:nvGraphicFramePr>
        <p:xfrm>
          <a:off x="609600" y="4267200"/>
          <a:ext cx="8001000" cy="12954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30794">
                  <a:extLst>
                    <a:ext uri="{9D8B030D-6E8A-4147-A177-3AD203B41FA5}">
                      <a16:colId xmlns:a16="http://schemas.microsoft.com/office/drawing/2014/main" val="424856572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341448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60225930"/>
                    </a:ext>
                  </a:extLst>
                </a:gridCol>
                <a:gridCol w="1693606">
                  <a:extLst>
                    <a:ext uri="{9D8B030D-6E8A-4147-A177-3AD203B41FA5}">
                      <a16:colId xmlns:a16="http://schemas.microsoft.com/office/drawing/2014/main" val="4226236897"/>
                    </a:ext>
                  </a:extLst>
                </a:gridCol>
              </a:tblGrid>
              <a:tr h="3274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2019 </a:t>
                      </a:r>
                      <a:r>
                        <a:rPr lang="ka-GE" sz="1600" dirty="0">
                          <a:effectLst/>
                        </a:rPr>
                        <a:t>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2017 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2016 წელი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23975"/>
                  </a:ext>
                </a:extLst>
              </a:tr>
              <a:tr h="967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kern="120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kern="1200" dirty="0" smtClean="0">
                          <a:effectLst/>
                        </a:rPr>
                        <a:t>დაბრუნებას აღარ აპირებს</a:t>
                      </a:r>
                      <a:endParaRPr lang="en-US" sz="1600" b="0" i="1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15%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a-GE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17%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926312"/>
                  </a:ext>
                </a:extLst>
              </a:tr>
            </a:tbl>
          </a:graphicData>
        </a:graphic>
      </p:graphicFrame>
      <p:sp>
        <p:nvSpPr>
          <p:cNvPr id="5" name="Title 7"/>
          <p:cNvSpPr txBox="1">
            <a:spLocks/>
          </p:cNvSpPr>
          <p:nvPr/>
        </p:nvSpPr>
        <p:spPr>
          <a:xfrm>
            <a:off x="533400" y="3794077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1800" dirty="0" smtClean="0">
                <a:latin typeface="Sylfaen" panose="010A0502050306030303" pitchFamily="18" charset="0"/>
              </a:rPr>
              <a:t>საქართველოში დაბრუნების განზრახვა</a:t>
            </a:r>
            <a:endParaRPr lang="en-US" sz="1800" dirty="0"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533400" y="1584277"/>
            <a:ext cx="6781800" cy="41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1800" dirty="0" smtClean="0">
                <a:latin typeface="Sylfaen" panose="010A0502050306030303" pitchFamily="18" charset="0"/>
              </a:rPr>
              <a:t>ხელახლა გამგზავრების განზრახვა</a:t>
            </a:r>
            <a:endParaRPr lang="en-US" sz="1800" dirty="0"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52225"/>
              </p:ext>
            </p:extLst>
          </p:nvPr>
        </p:nvGraphicFramePr>
        <p:xfrm>
          <a:off x="609601" y="5648960"/>
          <a:ext cx="80248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124">
                  <a:extLst>
                    <a:ext uri="{9D8B030D-6E8A-4147-A177-3AD203B41FA5}">
                      <a16:colId xmlns:a16="http://schemas.microsoft.com/office/drawing/2014/main" val="2640745032"/>
                    </a:ext>
                  </a:extLst>
                </a:gridCol>
                <a:gridCol w="1603054">
                  <a:extLst>
                    <a:ext uri="{9D8B030D-6E8A-4147-A177-3AD203B41FA5}">
                      <a16:colId xmlns:a16="http://schemas.microsoft.com/office/drawing/2014/main" val="2827082028"/>
                    </a:ext>
                  </a:extLst>
                </a:gridCol>
                <a:gridCol w="1679390">
                  <a:extLst>
                    <a:ext uri="{9D8B030D-6E8A-4147-A177-3AD203B41FA5}">
                      <a16:colId xmlns:a16="http://schemas.microsoft.com/office/drawing/2014/main" val="1982052563"/>
                    </a:ext>
                  </a:extLst>
                </a:gridCol>
                <a:gridCol w="1703244">
                  <a:extLst>
                    <a:ext uri="{9D8B030D-6E8A-4147-A177-3AD203B41FA5}">
                      <a16:colId xmlns:a16="http://schemas.microsoft.com/office/drawing/2014/main" val="26011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6212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25529"/>
              </p:ext>
            </p:extLst>
          </p:nvPr>
        </p:nvGraphicFramePr>
        <p:xfrm>
          <a:off x="609600" y="3286760"/>
          <a:ext cx="80248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40745032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82708202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82052563"/>
                    </a:ext>
                  </a:extLst>
                </a:gridCol>
                <a:gridCol w="1700212">
                  <a:extLst>
                    <a:ext uri="{9D8B030D-6E8A-4147-A177-3AD203B41FA5}">
                      <a16:colId xmlns:a16="http://schemas.microsoft.com/office/drawing/2014/main" val="26011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198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62124"/>
                  </a:ext>
                </a:extLst>
              </a:tr>
            </a:tbl>
          </a:graphicData>
        </a:graphic>
      </p:graphicFrame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59\66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4600" y="3124200"/>
            <a:ext cx="5873750" cy="1981200"/>
          </a:xfrm>
        </p:spPr>
        <p:txBody>
          <a:bodyPr/>
          <a:lstStyle/>
          <a:p>
            <a:pPr marL="0" indent="0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Sylfaen" panose="010A0502050306030303" pitchFamily="18" charset="0"/>
              </a:rPr>
              <a:t>კვლევის შედეგები</a:t>
            </a:r>
            <a:endParaRPr lang="en-US" i="1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>
                <a:latin typeface="Sylfaen" panose="010A0502050306030303" pitchFamily="18" charset="0"/>
              </a:rPr>
              <a:pPr>
                <a:defRPr/>
              </a:pPr>
              <a:t>60</a:t>
            </a:fld>
            <a:r>
              <a:rPr lang="ka-GE" dirty="0" smtClean="0">
                <a:latin typeface="Sylfaen" panose="010A0502050306030303" pitchFamily="18" charset="0"/>
              </a:rPr>
              <a:t>\66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457200" y="723263"/>
            <a:ext cx="7620000" cy="320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დემოგრაფია : სქესი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4421581"/>
              </p:ext>
            </p:extLst>
          </p:nvPr>
        </p:nvGraphicFramePr>
        <p:xfrm>
          <a:off x="609600" y="1905000"/>
          <a:ext cx="8077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6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61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200" y="723263"/>
            <a:ext cx="7620000" cy="320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დემოგრაფია : ასაკი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2809710"/>
              </p:ext>
            </p:extLst>
          </p:nvPr>
        </p:nvGraphicFramePr>
        <p:xfrm>
          <a:off x="609600" y="1676399"/>
          <a:ext cx="8077200" cy="47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99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62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609600" y="762000"/>
            <a:ext cx="7620000" cy="320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ოჯახური სტატუსი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423403"/>
              </p:ext>
            </p:extLst>
          </p:nvPr>
        </p:nvGraphicFramePr>
        <p:xfrm>
          <a:off x="6096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2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>
                <a:latin typeface="Sylfaen" panose="010A0502050306030303" pitchFamily="18" charset="0"/>
              </a:rPr>
              <a:pPr>
                <a:defRPr/>
              </a:pPr>
              <a:t>63</a:t>
            </a:fld>
            <a:r>
              <a:rPr lang="ka-GE" dirty="0" smtClean="0">
                <a:latin typeface="Sylfaen" panose="010A0502050306030303" pitchFamily="18" charset="0"/>
              </a:rPr>
              <a:t>\66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33400" y="751789"/>
            <a:ext cx="7620000" cy="320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განათლების მიღწეული დონე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82302789"/>
              </p:ext>
            </p:extLst>
          </p:nvPr>
        </p:nvGraphicFramePr>
        <p:xfrm>
          <a:off x="533400" y="15240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>
                <a:latin typeface="Sylfaen" panose="010A0502050306030303" pitchFamily="18" charset="0"/>
              </a:rPr>
              <a:pPr>
                <a:defRPr/>
              </a:pPr>
              <a:t>64</a:t>
            </a:fld>
            <a:r>
              <a:rPr lang="ka-GE" dirty="0" smtClean="0">
                <a:latin typeface="Sylfaen" panose="010A0502050306030303" pitchFamily="18" charset="0"/>
              </a:rPr>
              <a:t>\66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33400" y="751789"/>
            <a:ext cx="7620000" cy="320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დასაქმების სტატუსი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82425285"/>
              </p:ext>
            </p:extLst>
          </p:nvPr>
        </p:nvGraphicFramePr>
        <p:xfrm>
          <a:off x="533400" y="15240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7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6781800" cy="4111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ემიგრანტების საცხოვრებელი ქვეყნები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>
                <a:latin typeface="Sylfaen" panose="010A0502050306030303" pitchFamily="18" charset="0"/>
              </a:rPr>
              <a:pPr>
                <a:defRPr/>
              </a:pPr>
              <a:t>65</a:t>
            </a:fld>
            <a:r>
              <a:rPr lang="ka-GE" dirty="0" smtClean="0">
                <a:latin typeface="Sylfaen" panose="010A0502050306030303" pitchFamily="18" charset="0"/>
              </a:rPr>
              <a:t>\66</a:t>
            </a:r>
            <a:endParaRPr lang="en-US" dirty="0">
              <a:latin typeface="Sylfaen" panose="010A0502050306030303" pitchFamily="18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59728981"/>
              </p:ext>
            </p:extLst>
          </p:nvPr>
        </p:nvGraphicFramePr>
        <p:xfrm>
          <a:off x="838200" y="1524000"/>
          <a:ext cx="8168148" cy="473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5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5"/>
          <p:cNvSpPr>
            <a:spLocks noGrp="1"/>
          </p:cNvSpPr>
          <p:nvPr>
            <p:ph idx="1"/>
          </p:nvPr>
        </p:nvSpPr>
        <p:spPr>
          <a:xfrm>
            <a:off x="1828800" y="3276600"/>
            <a:ext cx="6019800" cy="2362200"/>
          </a:xfrm>
        </p:spPr>
        <p:txBody>
          <a:bodyPr/>
          <a:lstStyle/>
          <a:p>
            <a:pPr algn="ctr" eaLnBrk="1" hangingPunct="1"/>
            <a:r>
              <a:rPr lang="en-US" sz="2800" i="1" dirty="0" smtClean="0">
                <a:latin typeface="Sylfaen" panose="010A0502050306030303" pitchFamily="18" charset="0"/>
              </a:rPr>
              <a:t>მ</a:t>
            </a:r>
            <a:r>
              <a:rPr lang="ka-GE" sz="2800" i="1" dirty="0" smtClean="0">
                <a:latin typeface="Sylfaen" panose="010A0502050306030303" pitchFamily="18" charset="0"/>
              </a:rPr>
              <a:t>ადლობა ყურადღებისათვის!</a:t>
            </a:r>
            <a:endParaRPr lang="en-US" sz="2800" i="1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6940550" cy="2651125"/>
          </a:xfrm>
        </p:spPr>
        <p:txBody>
          <a:bodyPr/>
          <a:lstStyle/>
          <a:p>
            <a:pPr marL="0" indent="0" eaLnBrk="1" hangingPunct="1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Sylfaen" panose="010A0502050306030303" pitchFamily="18" charset="0"/>
              </a:rPr>
              <a:t>ევროკავშირის/შენგენის ქვეყნებთან </a:t>
            </a:r>
          </a:p>
          <a:p>
            <a:pPr marL="0" indent="0" eaLnBrk="1" hangingPunct="1">
              <a:tabLst>
                <a:tab pos="0" algn="l"/>
                <a:tab pos="88900" algn="l"/>
              </a:tabLst>
            </a:pPr>
            <a:r>
              <a:rPr lang="ka-GE" sz="2800" i="1" dirty="0" smtClean="0">
                <a:latin typeface="Sylfaen" panose="010A0502050306030303" pitchFamily="18" charset="0"/>
              </a:rPr>
              <a:t>უვიზო მიმოსვლა </a:t>
            </a:r>
            <a:endParaRPr lang="en-US" i="1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579437"/>
            <a:ext cx="6781800" cy="4111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ინფორმირებულობა უვიზო მიმოსვლასთან დაკავშირებით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8</a:t>
            </a:fld>
            <a:r>
              <a:rPr lang="ka-GE" dirty="0" smtClean="0"/>
              <a:t>\66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1994535" y="1520659"/>
            <a:ext cx="5867400" cy="472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a-GE" sz="1800" dirty="0" smtClean="0">
                <a:latin typeface="Sylfaen" panose="010A0502050306030303" pitchFamily="18" charset="0"/>
                <a:ea typeface="+mn-ea"/>
                <a:cs typeface="+mn-cs"/>
              </a:rPr>
              <a:t>უვიზო მიმოსვლის ამოქმედების შესახებ სმენია:</a:t>
            </a:r>
            <a:endParaRPr lang="en-US" sz="1800" dirty="0">
              <a:latin typeface="Sylfaen" panose="010A05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55878884"/>
              </p:ext>
            </p:extLst>
          </p:nvPr>
        </p:nvGraphicFramePr>
        <p:xfrm>
          <a:off x="609600" y="1981200"/>
          <a:ext cx="8077199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/>
          <p:nvPr/>
        </p:nvSpPr>
        <p:spPr>
          <a:xfrm>
            <a:off x="990600" y="2895600"/>
            <a:ext cx="851535" cy="3771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</a:t>
            </a:r>
            <a:r>
              <a:rPr lang="ka-GE" sz="1200" dirty="0">
                <a:solidFill>
                  <a:srgbClr val="595959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2090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990600" y="3944948"/>
            <a:ext cx="1003935" cy="3048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</a:t>
            </a:r>
            <a:r>
              <a:rPr lang="ka-GE" sz="1200" dirty="0">
                <a:solidFill>
                  <a:srgbClr val="595959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2083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990600" y="5103494"/>
            <a:ext cx="685800" cy="30670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</a:t>
            </a:r>
            <a:r>
              <a:rPr lang="ka-GE" sz="1200" dirty="0">
                <a:solidFill>
                  <a:srgbClr val="595959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2455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579437"/>
            <a:ext cx="6781800" cy="4111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a-GE" sz="2000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ინფორმირებულობა უვიზო მიმოსვლის პროცედურების შესახებ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31035739-8080-4049-B903-358951EFC004}" type="slidenum">
              <a:rPr lang="en-US" smtClean="0"/>
              <a:pPr>
                <a:defRPr/>
              </a:pPr>
              <a:t>9</a:t>
            </a:fld>
            <a:r>
              <a:rPr lang="ka-GE" dirty="0" smtClean="0"/>
              <a:t>\66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85482"/>
              </p:ext>
            </p:extLst>
          </p:nvPr>
        </p:nvGraphicFramePr>
        <p:xfrm>
          <a:off x="620486" y="1396416"/>
          <a:ext cx="8229601" cy="454723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769877">
                  <a:extLst>
                    <a:ext uri="{9D8B030D-6E8A-4147-A177-3AD203B41FA5}">
                      <a16:colId xmlns:a16="http://schemas.microsoft.com/office/drawing/2014/main" val="330485679"/>
                    </a:ext>
                  </a:extLst>
                </a:gridCol>
                <a:gridCol w="1153790">
                  <a:extLst>
                    <a:ext uri="{9D8B030D-6E8A-4147-A177-3AD203B41FA5}">
                      <a16:colId xmlns:a16="http://schemas.microsoft.com/office/drawing/2014/main" val="3480289769"/>
                    </a:ext>
                  </a:extLst>
                </a:gridCol>
                <a:gridCol w="1153790">
                  <a:extLst>
                    <a:ext uri="{9D8B030D-6E8A-4147-A177-3AD203B41FA5}">
                      <a16:colId xmlns:a16="http://schemas.microsoft.com/office/drawing/2014/main" val="1461386059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984256924"/>
                    </a:ext>
                  </a:extLst>
                </a:gridCol>
              </a:tblGrid>
              <a:tr h="42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6359" marR="66359" marT="92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2019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2017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dirty="0">
                          <a:effectLst/>
                        </a:rPr>
                        <a:t>2016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457555"/>
                  </a:ext>
                </a:extLst>
              </a:tr>
              <a:tr h="36931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მოკლევადიანი (90 დღე) ვიზიტი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1068992405"/>
                  </a:ext>
                </a:extLst>
              </a:tr>
              <a:tr h="36931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მაქსიმუმ 90 დღე გადაბმულად, 180 დღეში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1901940654"/>
                  </a:ext>
                </a:extLst>
              </a:tr>
              <a:tr h="36931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მაქსიმუმ, 90 დღე ნაწილ-ნაწილ 180 დღეში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8945436"/>
                  </a:ext>
                </a:extLst>
              </a:tr>
              <a:tr h="42873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გრძელვადიანი ვიზიტი სწავლის ან დასაქმებისთვის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3508187741"/>
                  </a:ext>
                </a:extLst>
              </a:tr>
              <a:tr h="45808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შესაძლებელია დიდ ბრიტანეთსა და ირლანდიაში გამგზავრება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373831137"/>
                  </a:ext>
                </a:extLst>
              </a:tr>
              <a:tr h="63856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შეეხება მათ, ვისაც აკრძალული აქვს ევროკავშირში შესვლა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3130919849"/>
                  </a:ext>
                </a:extLst>
              </a:tr>
              <a:tr h="53364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შეეხება მათ, ვინც არალეგალურად ცხოვრობს ევროკავშირში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455233694"/>
                  </a:ext>
                </a:extLst>
              </a:tr>
              <a:tr h="42873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დარღვევის შემთხვევაში, მოხდება პირის გამოძევება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2653194956"/>
                  </a:ext>
                </a:extLst>
              </a:tr>
              <a:tr h="47376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ka-GE" sz="1400" dirty="0">
                          <a:effectLst/>
                        </a:rPr>
                        <a:t>გამოძევებულ პირს დაეკისრება ჯარიმა / ვეღარ შეძლებს ევროკავშირში შესვლას 5 წლამდე პერიოდით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ka-G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59" marR="66359" marT="9217" marB="0" anchor="ctr"/>
                </a:tc>
                <a:extLst>
                  <a:ext uri="{0D108BD9-81ED-4DB2-BD59-A6C34878D82A}">
                    <a16:rowId xmlns:a16="http://schemas.microsoft.com/office/drawing/2014/main" val="398547966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88425"/>
              </p:ext>
            </p:extLst>
          </p:nvPr>
        </p:nvGraphicFramePr>
        <p:xfrm>
          <a:off x="620487" y="5970684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12414576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581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41083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92656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  2090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  2083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i="1" dirty="0" smtClean="0">
                          <a:solidFill>
                            <a:schemeClr val="tx1"/>
                          </a:solidFill>
                        </a:rPr>
                        <a:t>  2455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417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6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21812</TotalTime>
  <Words>2462</Words>
  <Application>Microsoft Office PowerPoint</Application>
  <PresentationFormat>On-screen Show (4:3)</PresentationFormat>
  <Paragraphs>787</Paragraphs>
  <Slides>66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BPG Glaho Mix</vt:lpstr>
      <vt:lpstr>Calibri</vt:lpstr>
      <vt:lpstr>Sylfaen</vt:lpstr>
      <vt:lpstr>Symbol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კვლევის მიზანი და ამოცანები</vt:lpstr>
      <vt:lpstr>კვლევის დიზაინი</vt:lpstr>
      <vt:lpstr>PowerPoint Presentation</vt:lpstr>
      <vt:lpstr>PowerPoint Presentation</vt:lpstr>
      <vt:lpstr>ინფორმირებულობა უვიზო მიმოსვლასთან დაკავშირებით</vt:lpstr>
      <vt:lpstr>ინფორმირებულობა უვიზო მიმოსვლის პროცედურების შესახებ</vt:lpstr>
      <vt:lpstr>PowerPoint Presentation</vt:lpstr>
      <vt:lpstr>PowerPoint Presentation</vt:lpstr>
      <vt:lpstr>PowerPoint Presentation</vt:lpstr>
      <vt:lpstr>PowerPoint Presentation</vt:lpstr>
      <vt:lpstr>ევროკავშირის/შენგენის ქვეყანაში ყოფნის გამოცდილება უვიზო რეჟიმის ამოქმედების შემდეგ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მოსახლეობის წარმოდგენა უკანონო მიგრაციის შესახებ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საზღვარგარეთ გამგზავრების განზრახვა ერთი წლის მანძილზე </vt:lpstr>
      <vt:lpstr>საზღვარგარეთ დარჩენის განზრახული ვადა</vt:lpstr>
      <vt:lpstr>საზღვარგარეთ გამგზავრების სასურველი ქვეყანა</vt:lpstr>
      <vt:lpstr>PowerPoint Presentation</vt:lpstr>
      <vt:lpstr>მიგრაციასთან დაკავშირებული ინფორმაციის მიღების ძირითადი წყაროები </vt:lpstr>
      <vt:lpstr>PowerPoint Presentation</vt:lpstr>
      <vt:lpstr>მოსახლეობის წარმოდგენა საზღვარგარეთ დასაქმების შესახებ</vt:lpstr>
      <vt:lpstr>მოსახლეობის წარმოდგენა საზღვარგარეთ დასაქმებისათვის ყველაზე ხელსაყრელი ქვეყნების შესახებ</vt:lpstr>
      <vt:lpstr>მოსახლეობის ინფორმირებულობა დასაქმების შუამავალი კომპანიების შესახებ</vt:lpstr>
      <vt:lpstr>მოსახლეობის ინფორმირებულობა დასაქმების შუამავალი კერძო პირების შესახებ</vt:lpstr>
      <vt:lpstr>საზღვარგარეთ დასაქმების სანდო გზები</vt:lpstr>
      <vt:lpstr>მოსახლეობის დამოკიდებულება საქართველოს მიერ სხვადასხვა ქვეყნებთან ლეგალური დასაქმების შეთანხმების გაფორმების შესაძლებლობის შესახებ</vt:lpstr>
      <vt:lpstr>ლეგალური შრომითი მიგრაციის შემთხვევაში მოსალოდნელი ყოველთვიური მინიმალური ანაზღაურება</vt:lpstr>
      <vt:lpstr>მოსახლეობის წარმოდგენა საზღვარგარეთ სამუშაოს მოძიების შესახებ</vt:lpstr>
      <vt:lpstr>მოსახლეობის წარმოდგენა მიზეზებზე, რომლის გამოც საქართველოს მოქალაქეები შრომით მიგრაციაში მიდიან</vt:lpstr>
      <vt:lpstr>PowerPoint Presentation</vt:lpstr>
      <vt:lpstr>მოსახლეობის დამოკიდებულება თავშესაფრის მოთხოვნის შესახებ</vt:lpstr>
      <vt:lpstr>მოსახლეობის წარმოდგენა თავშესაფრის მოთხოვნის მიზეზების შესახებ</vt:lpstr>
      <vt:lpstr>თავშესაფრის მოპოვების შესაძლებლობაზე მოსახლეობის აღქმები</vt:lpstr>
      <vt:lpstr>მოსახლეობის დამოკიდებულება თავშესაფრის მოპოვებისათვის ყველაზე ხელსაყრელი ქვეყნის შესახებ</vt:lpstr>
      <vt:lpstr>მოსახლეობის წარმოდგენა თავშესაფრის მიღების საფუძველზე</vt:lpstr>
      <vt:lpstr>მოსახლეობის დამოკიდებულება თავშესაფრის მოპოვების შესაძლებლობაზე უვიზო მიმოსვლის ამოქმედების პირობებში</vt:lpstr>
      <vt:lpstr>თავშესაფრის მოთხოვნის სურვილი</vt:lpstr>
      <vt:lpstr>მოსახლეობის ინფორმირებულობა საქართველოს უსაფრთხო ქვეყნად აღიარების შესახებ</vt:lpstr>
      <vt:lpstr>PowerPoint Presentation</vt:lpstr>
      <vt:lpstr>საზღვარგარეთ მიგრაციის ძირითადი მიზეზები</vt:lpstr>
      <vt:lpstr>ემიგრანტების სამუშაო გამოცდილება საზღვარგარეთ</vt:lpstr>
      <vt:lpstr>PowerPoint Presentation</vt:lpstr>
      <vt:lpstr>შინამეურნეობის დახმარების გამოცდილება</vt:lpstr>
      <vt:lpstr>სტატუსი და სოციალური ურთიერთობები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ემიგრანტების საცხოვრებელი ქვეყნები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Mariam Sakevarishvili</cp:lastModifiedBy>
  <cp:revision>4738</cp:revision>
  <cp:lastPrinted>2017-05-02T08:53:40Z</cp:lastPrinted>
  <dcterms:created xsi:type="dcterms:W3CDTF">2009-08-07T09:08:42Z</dcterms:created>
  <dcterms:modified xsi:type="dcterms:W3CDTF">2019-06-07T08:19:53Z</dcterms:modified>
</cp:coreProperties>
</file>